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 ContentType="image/tiff"/>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 id="2147483713" r:id="rId2"/>
  </p:sldMasterIdLst>
  <p:notesMasterIdLst>
    <p:notesMasterId r:id="rId33"/>
  </p:notesMasterIdLst>
  <p:sldIdLst>
    <p:sldId id="268" r:id="rId3"/>
    <p:sldId id="276" r:id="rId4"/>
    <p:sldId id="280" r:id="rId5"/>
    <p:sldId id="274" r:id="rId6"/>
    <p:sldId id="281" r:id="rId7"/>
    <p:sldId id="284" r:id="rId8"/>
    <p:sldId id="283" r:id="rId9"/>
    <p:sldId id="286" r:id="rId10"/>
    <p:sldId id="277" r:id="rId11"/>
    <p:sldId id="287" r:id="rId12"/>
    <p:sldId id="288" r:id="rId13"/>
    <p:sldId id="289" r:id="rId14"/>
    <p:sldId id="290" r:id="rId15"/>
    <p:sldId id="291" r:id="rId16"/>
    <p:sldId id="292" r:id="rId17"/>
    <p:sldId id="294" r:id="rId18"/>
    <p:sldId id="295" r:id="rId19"/>
    <p:sldId id="296" r:id="rId20"/>
    <p:sldId id="297" r:id="rId21"/>
    <p:sldId id="298" r:id="rId22"/>
    <p:sldId id="299" r:id="rId23"/>
    <p:sldId id="300" r:id="rId24"/>
    <p:sldId id="301" r:id="rId25"/>
    <p:sldId id="302" r:id="rId26"/>
    <p:sldId id="304" r:id="rId27"/>
    <p:sldId id="305" r:id="rId28"/>
    <p:sldId id="307" r:id="rId29"/>
    <p:sldId id="309" r:id="rId30"/>
    <p:sldId id="278" r:id="rId31"/>
    <p:sldId id="272"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da Lynch" initials="LL" lastIdx="59" clrIdx="0">
    <p:extLst>
      <p:ext uri="{19B8F6BF-5375-455C-9EA6-DF929625EA0E}">
        <p15:presenceInfo xmlns:p15="http://schemas.microsoft.com/office/powerpoint/2012/main" userId="S-1-5-21-2083667071-1112689225-1550850067-22875" providerId="AD"/>
      </p:ext>
    </p:extLst>
  </p:cmAuthor>
  <p:cmAuthor id="2" name="Kate" initials="KN" lastIdx="15" clrIdx="1">
    <p:extLst>
      <p:ext uri="{19B8F6BF-5375-455C-9EA6-DF929625EA0E}">
        <p15:presenceInfo xmlns:p15="http://schemas.microsoft.com/office/powerpoint/2012/main" userId="Kate" providerId="None"/>
      </p:ext>
    </p:extLst>
  </p:cmAuthor>
  <p:cmAuthor id="3" name="Sylvie Warren" initials="SW" lastIdx="5" clrIdx="2">
    <p:extLst>
      <p:ext uri="{19B8F6BF-5375-455C-9EA6-DF929625EA0E}">
        <p15:presenceInfo xmlns:p15="http://schemas.microsoft.com/office/powerpoint/2012/main" userId="S::SylvieWarren@westat.com::883d986b-f480-49d9-baf9-f8caf0af0bd2" providerId="AD"/>
      </p:ext>
    </p:extLst>
  </p:cmAuthor>
  <p:cmAuthor id="4" name="Erin Lomax" initials="EL" lastIdx="1" clrIdx="3">
    <p:extLst>
      <p:ext uri="{19B8F6BF-5375-455C-9EA6-DF929625EA0E}">
        <p15:presenceInfo xmlns:p15="http://schemas.microsoft.com/office/powerpoint/2012/main" userId="S-1-5-21-2083667071-1112689225-1550850067-739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5AA3"/>
    <a:srgbClr val="01579B"/>
    <a:srgbClr val="26847A"/>
    <a:srgbClr val="268A7A"/>
    <a:srgbClr val="1C313A"/>
    <a:srgbClr val="455A64"/>
    <a:srgbClr val="3D4F57"/>
    <a:srgbClr val="005899"/>
    <a:srgbClr val="EBEBEB"/>
    <a:srgbClr val="00A5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98" autoAdjust="0"/>
    <p:restoredTop sz="92518" autoAdjust="0"/>
  </p:normalViewPr>
  <p:slideViewPr>
    <p:cSldViewPr snapToGrid="0" snapToObjects="1">
      <p:cViewPr varScale="1">
        <p:scale>
          <a:sx n="81" d="100"/>
          <a:sy n="81" d="100"/>
        </p:scale>
        <p:origin x="581" y="48"/>
      </p:cViewPr>
      <p:guideLst/>
    </p:cSldViewPr>
  </p:slideViewPr>
  <p:notesTextViewPr>
    <p:cViewPr>
      <p:scale>
        <a:sx n="1" d="1"/>
        <a:sy n="1" d="1"/>
      </p:scale>
      <p:origin x="0" y="0"/>
    </p:cViewPr>
  </p:notesTextViewPr>
  <p:notesViewPr>
    <p:cSldViewPr snapToGrid="0" snapToObjects="1">
      <p:cViewPr varScale="1">
        <p:scale>
          <a:sx n="53" d="100"/>
          <a:sy n="53" d="100"/>
        </p:scale>
        <p:origin x="284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F64629-45B2-449E-ADD7-FB8AD3857B1D}"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DEE9B517-3450-4B34-A2AD-C21E49D6F619}">
      <dgm:prSet phldrT="[Text]"/>
      <dgm:spPr/>
      <dgm:t>
        <a:bodyPr/>
        <a:lstStyle/>
        <a:p>
          <a:r>
            <a:rPr lang="en-US" dirty="0"/>
            <a:t>Data Focus: </a:t>
          </a:r>
        </a:p>
        <a:p>
          <a:r>
            <a:rPr lang="en-US" dirty="0"/>
            <a:t>Statewide assessments</a:t>
          </a:r>
        </a:p>
      </dgm:t>
      <dgm:extLst>
        <a:ext uri="{E40237B7-FDA0-4F09-8148-C483321AD2D9}">
          <dgm14:cNvPr xmlns:dgm14="http://schemas.microsoft.com/office/drawing/2010/diagram" id="0" name="" descr="Image with two columns describing the focus of the data ad types of data reported. "/>
        </a:ext>
      </dgm:extLst>
    </dgm:pt>
    <dgm:pt modelId="{6079BB1D-0060-419F-96EE-98B47B2CE8A1}" type="parTrans" cxnId="{22484D73-FE9A-43F5-989C-7CEE3C73628D}">
      <dgm:prSet/>
      <dgm:spPr/>
      <dgm:t>
        <a:bodyPr/>
        <a:lstStyle/>
        <a:p>
          <a:endParaRPr lang="en-US"/>
        </a:p>
      </dgm:t>
    </dgm:pt>
    <dgm:pt modelId="{B7C4E51A-B213-489B-83C2-61BEE13EF31D}" type="sibTrans" cxnId="{22484D73-FE9A-43F5-989C-7CEE3C73628D}">
      <dgm:prSet/>
      <dgm:spPr/>
      <dgm:t>
        <a:bodyPr/>
        <a:lstStyle/>
        <a:p>
          <a:endParaRPr lang="en-US"/>
        </a:p>
      </dgm:t>
    </dgm:pt>
    <dgm:pt modelId="{1D0DCF5B-D5AB-49CC-BAF6-03B108A0EAA1}">
      <dgm:prSet phldrT="[Text]"/>
      <dgm:spPr/>
      <dgm:t>
        <a:bodyPr/>
        <a:lstStyle/>
        <a:p>
          <a:r>
            <a:rPr lang="en-US" dirty="0"/>
            <a:t>Regular assessments</a:t>
          </a:r>
        </a:p>
      </dgm:t>
    </dgm:pt>
    <dgm:pt modelId="{B061CDB9-6967-4BFD-9FF6-0DE76FF1BBA7}" type="parTrans" cxnId="{BB1AB394-9F7A-4083-98D0-274AD4035CD3}">
      <dgm:prSet/>
      <dgm:spPr/>
      <dgm:t>
        <a:bodyPr/>
        <a:lstStyle/>
        <a:p>
          <a:endParaRPr lang="en-US"/>
        </a:p>
      </dgm:t>
    </dgm:pt>
    <dgm:pt modelId="{301022BB-CEE7-40B8-AE08-45025A971B73}" type="sibTrans" cxnId="{BB1AB394-9F7A-4083-98D0-274AD4035CD3}">
      <dgm:prSet/>
      <dgm:spPr/>
      <dgm:t>
        <a:bodyPr/>
        <a:lstStyle/>
        <a:p>
          <a:endParaRPr lang="en-US"/>
        </a:p>
      </dgm:t>
    </dgm:pt>
    <dgm:pt modelId="{D32569FE-7608-4131-B2AB-E1A7B2607970}">
      <dgm:prSet phldrT="[Text]"/>
      <dgm:spPr/>
      <dgm:t>
        <a:bodyPr/>
        <a:lstStyle/>
        <a:p>
          <a:r>
            <a:rPr lang="en-US" dirty="0"/>
            <a:t>Alternate assessments </a:t>
          </a:r>
        </a:p>
      </dgm:t>
    </dgm:pt>
    <dgm:pt modelId="{E3C1BAEC-564A-4CA2-B495-1F2E65AA53BF}" type="parTrans" cxnId="{3C392879-CC3F-4E86-A174-7040E787ABA1}">
      <dgm:prSet/>
      <dgm:spPr/>
      <dgm:t>
        <a:bodyPr/>
        <a:lstStyle/>
        <a:p>
          <a:endParaRPr lang="en-US"/>
        </a:p>
      </dgm:t>
    </dgm:pt>
    <dgm:pt modelId="{9FBCBF85-8DB6-4B83-9669-518584D8FFDF}" type="sibTrans" cxnId="{3C392879-CC3F-4E86-A174-7040E787ABA1}">
      <dgm:prSet/>
      <dgm:spPr/>
      <dgm:t>
        <a:bodyPr/>
        <a:lstStyle/>
        <a:p>
          <a:endParaRPr lang="en-US"/>
        </a:p>
      </dgm:t>
    </dgm:pt>
    <dgm:pt modelId="{9C486D00-86ED-481E-BA4F-D4BA516BA8FF}">
      <dgm:prSet phldrT="[Text]"/>
      <dgm:spPr/>
      <dgm:t>
        <a:bodyPr/>
        <a:lstStyle/>
        <a:p>
          <a:r>
            <a:rPr lang="en-US" dirty="0"/>
            <a:t>Data Reported:</a:t>
          </a:r>
        </a:p>
        <a:p>
          <a:r>
            <a:rPr lang="en-US" dirty="0"/>
            <a:t> Two types</a:t>
          </a:r>
        </a:p>
      </dgm:t>
      <dgm:extLst>
        <a:ext uri="{E40237B7-FDA0-4F09-8148-C483321AD2D9}">
          <dgm14:cNvPr xmlns:dgm14="http://schemas.microsoft.com/office/drawing/2010/diagram" id="0" name="" descr="The data overview is broken down into two columns. First column is labeled Data Focus: Statewide data. The listed Statewide Assessments are regular assessments and alternate assessments. The second column is labeled Data Reported: Two types. The first type is participation (who took the test?). The second type is Achievement (How did the students perform?)"/>
        </a:ext>
      </dgm:extLst>
    </dgm:pt>
    <dgm:pt modelId="{84EAAD55-B907-4C4F-9F24-073CBBFC3D38}" type="parTrans" cxnId="{5078263A-26E4-4700-B948-BD69AED7E744}">
      <dgm:prSet/>
      <dgm:spPr/>
      <dgm:t>
        <a:bodyPr/>
        <a:lstStyle/>
        <a:p>
          <a:endParaRPr lang="en-US"/>
        </a:p>
      </dgm:t>
    </dgm:pt>
    <dgm:pt modelId="{242ABE8C-034C-49D0-83BE-C879E304C02E}" type="sibTrans" cxnId="{5078263A-26E4-4700-B948-BD69AED7E744}">
      <dgm:prSet/>
      <dgm:spPr/>
      <dgm:t>
        <a:bodyPr/>
        <a:lstStyle/>
        <a:p>
          <a:endParaRPr lang="en-US"/>
        </a:p>
      </dgm:t>
    </dgm:pt>
    <dgm:pt modelId="{C913E42A-44C0-478E-AB77-ADDCC7995F2C}">
      <dgm:prSet phldrT="[Text]"/>
      <dgm:spPr/>
      <dgm:t>
        <a:bodyPr/>
        <a:lstStyle/>
        <a:p>
          <a:r>
            <a:rPr lang="en-US" dirty="0"/>
            <a:t>Participation </a:t>
          </a:r>
        </a:p>
        <a:p>
          <a:r>
            <a:rPr lang="en-US" dirty="0"/>
            <a:t>(Who took the test?)</a:t>
          </a:r>
        </a:p>
      </dgm:t>
    </dgm:pt>
    <dgm:pt modelId="{94D97149-2702-4BB0-A815-D2E2A5DDF484}" type="parTrans" cxnId="{83C87FB6-43A1-413B-9B46-98B1110D577A}">
      <dgm:prSet/>
      <dgm:spPr/>
      <dgm:t>
        <a:bodyPr/>
        <a:lstStyle/>
        <a:p>
          <a:endParaRPr lang="en-US"/>
        </a:p>
      </dgm:t>
    </dgm:pt>
    <dgm:pt modelId="{D046AAAB-E9D9-4F90-9D58-A09EBD222188}" type="sibTrans" cxnId="{83C87FB6-43A1-413B-9B46-98B1110D577A}">
      <dgm:prSet/>
      <dgm:spPr/>
      <dgm:t>
        <a:bodyPr/>
        <a:lstStyle/>
        <a:p>
          <a:endParaRPr lang="en-US"/>
        </a:p>
      </dgm:t>
    </dgm:pt>
    <dgm:pt modelId="{AD0833CF-CC42-4E15-8E16-D0711E92299C}">
      <dgm:prSet phldrT="[Text]"/>
      <dgm:spPr/>
      <dgm:t>
        <a:bodyPr/>
        <a:lstStyle/>
        <a:p>
          <a:r>
            <a:rPr lang="en-US" dirty="0"/>
            <a:t>Achievement </a:t>
          </a:r>
        </a:p>
        <a:p>
          <a:r>
            <a:rPr lang="en-US" dirty="0"/>
            <a:t>(How did students perform?)</a:t>
          </a:r>
        </a:p>
      </dgm:t>
      <dgm:extLst>
        <a:ext uri="{E40237B7-FDA0-4F09-8148-C483321AD2D9}">
          <dgm14:cNvPr xmlns:dgm14="http://schemas.microsoft.com/office/drawing/2010/diagram" id="0" name="" descr="Two columns represent an overview of data. The first column is the data focus. The second column is types of data reported.  "/>
        </a:ext>
      </dgm:extLst>
    </dgm:pt>
    <dgm:pt modelId="{FF2AF298-0895-4FE4-8E13-0AE9F4D1C21F}" type="parTrans" cxnId="{66B99AC1-8BE6-4B6E-9302-2FF3B73369F7}">
      <dgm:prSet/>
      <dgm:spPr/>
      <dgm:t>
        <a:bodyPr/>
        <a:lstStyle/>
        <a:p>
          <a:endParaRPr lang="en-US"/>
        </a:p>
      </dgm:t>
    </dgm:pt>
    <dgm:pt modelId="{6BCAC9DC-1857-4ED3-AFE3-322D917C28C1}" type="sibTrans" cxnId="{66B99AC1-8BE6-4B6E-9302-2FF3B73369F7}">
      <dgm:prSet/>
      <dgm:spPr/>
      <dgm:t>
        <a:bodyPr/>
        <a:lstStyle/>
        <a:p>
          <a:endParaRPr lang="en-US"/>
        </a:p>
      </dgm:t>
    </dgm:pt>
    <dgm:pt modelId="{E01F0E9B-C43D-427A-B828-8BEB543F8C28}" type="pres">
      <dgm:prSet presAssocID="{73F64629-45B2-449E-ADD7-FB8AD3857B1D}" presName="theList" presStyleCnt="0">
        <dgm:presLayoutVars>
          <dgm:dir/>
          <dgm:animLvl val="lvl"/>
          <dgm:resizeHandles val="exact"/>
        </dgm:presLayoutVars>
      </dgm:prSet>
      <dgm:spPr/>
      <dgm:t>
        <a:bodyPr/>
        <a:lstStyle/>
        <a:p>
          <a:endParaRPr lang="en-US"/>
        </a:p>
      </dgm:t>
    </dgm:pt>
    <dgm:pt modelId="{7E00AB17-E79D-46BA-8C31-9D2C57B9394D}" type="pres">
      <dgm:prSet presAssocID="{DEE9B517-3450-4B34-A2AD-C21E49D6F619}" presName="compNode" presStyleCnt="0"/>
      <dgm:spPr/>
    </dgm:pt>
    <dgm:pt modelId="{4ACC9D41-0F42-4268-BEA0-B9C8D9C3F68D}" type="pres">
      <dgm:prSet presAssocID="{DEE9B517-3450-4B34-A2AD-C21E49D6F619}" presName="aNode" presStyleLbl="bgShp" presStyleIdx="0" presStyleCnt="2"/>
      <dgm:spPr/>
      <dgm:t>
        <a:bodyPr/>
        <a:lstStyle/>
        <a:p>
          <a:endParaRPr lang="en-US"/>
        </a:p>
      </dgm:t>
    </dgm:pt>
    <dgm:pt modelId="{D6BA1A52-0E4E-4617-BD58-07CC335DA55B}" type="pres">
      <dgm:prSet presAssocID="{DEE9B517-3450-4B34-A2AD-C21E49D6F619}" presName="textNode" presStyleLbl="bgShp" presStyleIdx="0" presStyleCnt="2"/>
      <dgm:spPr/>
      <dgm:t>
        <a:bodyPr/>
        <a:lstStyle/>
        <a:p>
          <a:endParaRPr lang="en-US"/>
        </a:p>
      </dgm:t>
    </dgm:pt>
    <dgm:pt modelId="{03E8767C-0E51-4F17-BD5A-332A19CE2F78}" type="pres">
      <dgm:prSet presAssocID="{DEE9B517-3450-4B34-A2AD-C21E49D6F619}" presName="compChildNode" presStyleCnt="0"/>
      <dgm:spPr/>
    </dgm:pt>
    <dgm:pt modelId="{ECD46D09-90B4-4029-BBCF-67E413D867DB}" type="pres">
      <dgm:prSet presAssocID="{DEE9B517-3450-4B34-A2AD-C21E49D6F619}" presName="theInnerList" presStyleCnt="0"/>
      <dgm:spPr/>
    </dgm:pt>
    <dgm:pt modelId="{31B07A00-191D-4463-9A57-38D6EC3AC99F}" type="pres">
      <dgm:prSet presAssocID="{1D0DCF5B-D5AB-49CC-BAF6-03B108A0EAA1}" presName="childNode" presStyleLbl="node1" presStyleIdx="0" presStyleCnt="4">
        <dgm:presLayoutVars>
          <dgm:bulletEnabled val="1"/>
        </dgm:presLayoutVars>
      </dgm:prSet>
      <dgm:spPr/>
      <dgm:t>
        <a:bodyPr/>
        <a:lstStyle/>
        <a:p>
          <a:endParaRPr lang="en-US"/>
        </a:p>
      </dgm:t>
    </dgm:pt>
    <dgm:pt modelId="{037E9EE6-B01E-4F0A-85C7-864D5C2FF927}" type="pres">
      <dgm:prSet presAssocID="{1D0DCF5B-D5AB-49CC-BAF6-03B108A0EAA1}" presName="aSpace2" presStyleCnt="0"/>
      <dgm:spPr/>
    </dgm:pt>
    <dgm:pt modelId="{7E8CCCA7-1DD9-4699-9538-07A89BA5486E}" type="pres">
      <dgm:prSet presAssocID="{D32569FE-7608-4131-B2AB-E1A7B2607970}" presName="childNode" presStyleLbl="node1" presStyleIdx="1" presStyleCnt="4">
        <dgm:presLayoutVars>
          <dgm:bulletEnabled val="1"/>
        </dgm:presLayoutVars>
      </dgm:prSet>
      <dgm:spPr/>
      <dgm:t>
        <a:bodyPr/>
        <a:lstStyle/>
        <a:p>
          <a:endParaRPr lang="en-US"/>
        </a:p>
      </dgm:t>
    </dgm:pt>
    <dgm:pt modelId="{9D41AFAF-C208-44C8-B39B-9EFB6037460D}" type="pres">
      <dgm:prSet presAssocID="{DEE9B517-3450-4B34-A2AD-C21E49D6F619}" presName="aSpace" presStyleCnt="0"/>
      <dgm:spPr/>
    </dgm:pt>
    <dgm:pt modelId="{3A62C735-3237-4FBB-B615-001A762952E9}" type="pres">
      <dgm:prSet presAssocID="{9C486D00-86ED-481E-BA4F-D4BA516BA8FF}" presName="compNode" presStyleCnt="0"/>
      <dgm:spPr/>
    </dgm:pt>
    <dgm:pt modelId="{328D42DE-D327-4BC1-BD3C-50823166871A}" type="pres">
      <dgm:prSet presAssocID="{9C486D00-86ED-481E-BA4F-D4BA516BA8FF}" presName="aNode" presStyleLbl="bgShp" presStyleIdx="1" presStyleCnt="2"/>
      <dgm:spPr/>
      <dgm:t>
        <a:bodyPr/>
        <a:lstStyle/>
        <a:p>
          <a:endParaRPr lang="en-US"/>
        </a:p>
      </dgm:t>
    </dgm:pt>
    <dgm:pt modelId="{CE5066ED-1DE9-4D59-9375-39F2071B9220}" type="pres">
      <dgm:prSet presAssocID="{9C486D00-86ED-481E-BA4F-D4BA516BA8FF}" presName="textNode" presStyleLbl="bgShp" presStyleIdx="1" presStyleCnt="2"/>
      <dgm:spPr/>
      <dgm:t>
        <a:bodyPr/>
        <a:lstStyle/>
        <a:p>
          <a:endParaRPr lang="en-US"/>
        </a:p>
      </dgm:t>
    </dgm:pt>
    <dgm:pt modelId="{4DA5064B-AF7C-4506-BC67-6BE87BA99665}" type="pres">
      <dgm:prSet presAssocID="{9C486D00-86ED-481E-BA4F-D4BA516BA8FF}" presName="compChildNode" presStyleCnt="0"/>
      <dgm:spPr/>
    </dgm:pt>
    <dgm:pt modelId="{18974398-4024-4F41-942B-6B4B8A48E7E3}" type="pres">
      <dgm:prSet presAssocID="{9C486D00-86ED-481E-BA4F-D4BA516BA8FF}" presName="theInnerList" presStyleCnt="0"/>
      <dgm:spPr/>
    </dgm:pt>
    <dgm:pt modelId="{0CE867BF-F842-4BE0-A3E2-383FDAFBFCAE}" type="pres">
      <dgm:prSet presAssocID="{C913E42A-44C0-478E-AB77-ADDCC7995F2C}" presName="childNode" presStyleLbl="node1" presStyleIdx="2" presStyleCnt="4">
        <dgm:presLayoutVars>
          <dgm:bulletEnabled val="1"/>
        </dgm:presLayoutVars>
      </dgm:prSet>
      <dgm:spPr/>
      <dgm:t>
        <a:bodyPr/>
        <a:lstStyle/>
        <a:p>
          <a:endParaRPr lang="en-US"/>
        </a:p>
      </dgm:t>
    </dgm:pt>
    <dgm:pt modelId="{34B8AB71-A1AD-414A-92E1-8BFF88954780}" type="pres">
      <dgm:prSet presAssocID="{C913E42A-44C0-478E-AB77-ADDCC7995F2C}" presName="aSpace2" presStyleCnt="0"/>
      <dgm:spPr/>
    </dgm:pt>
    <dgm:pt modelId="{39209767-96E1-4463-96C1-EC583AC38DE6}" type="pres">
      <dgm:prSet presAssocID="{AD0833CF-CC42-4E15-8E16-D0711E92299C}" presName="childNode" presStyleLbl="node1" presStyleIdx="3" presStyleCnt="4">
        <dgm:presLayoutVars>
          <dgm:bulletEnabled val="1"/>
        </dgm:presLayoutVars>
      </dgm:prSet>
      <dgm:spPr/>
      <dgm:t>
        <a:bodyPr/>
        <a:lstStyle/>
        <a:p>
          <a:endParaRPr lang="en-US"/>
        </a:p>
      </dgm:t>
    </dgm:pt>
  </dgm:ptLst>
  <dgm:cxnLst>
    <dgm:cxn modelId="{3C392879-CC3F-4E86-A174-7040E787ABA1}" srcId="{DEE9B517-3450-4B34-A2AD-C21E49D6F619}" destId="{D32569FE-7608-4131-B2AB-E1A7B2607970}" srcOrd="1" destOrd="0" parTransId="{E3C1BAEC-564A-4CA2-B495-1F2E65AA53BF}" sibTransId="{9FBCBF85-8DB6-4B83-9669-518584D8FFDF}"/>
    <dgm:cxn modelId="{44B41CBC-83DD-47AA-88C5-C2641E88108D}" type="presOf" srcId="{9C486D00-86ED-481E-BA4F-D4BA516BA8FF}" destId="{328D42DE-D327-4BC1-BD3C-50823166871A}" srcOrd="0" destOrd="0" presId="urn:microsoft.com/office/officeart/2005/8/layout/lProcess2"/>
    <dgm:cxn modelId="{EB8AB56B-C782-4001-984B-D06EF282971F}" type="presOf" srcId="{C913E42A-44C0-478E-AB77-ADDCC7995F2C}" destId="{0CE867BF-F842-4BE0-A3E2-383FDAFBFCAE}" srcOrd="0" destOrd="0" presId="urn:microsoft.com/office/officeart/2005/8/layout/lProcess2"/>
    <dgm:cxn modelId="{B0FB44A6-9E16-46F7-9035-74FE5BA67B1E}" type="presOf" srcId="{D32569FE-7608-4131-B2AB-E1A7B2607970}" destId="{7E8CCCA7-1DD9-4699-9538-07A89BA5486E}" srcOrd="0" destOrd="0" presId="urn:microsoft.com/office/officeart/2005/8/layout/lProcess2"/>
    <dgm:cxn modelId="{A178BAFA-E30E-475D-A30C-D77F4A6400FA}" type="presOf" srcId="{DEE9B517-3450-4B34-A2AD-C21E49D6F619}" destId="{4ACC9D41-0F42-4268-BEA0-B9C8D9C3F68D}" srcOrd="0" destOrd="0" presId="urn:microsoft.com/office/officeart/2005/8/layout/lProcess2"/>
    <dgm:cxn modelId="{7CE7E1BF-53DF-4BA5-B8FD-523089C0E3DA}" type="presOf" srcId="{DEE9B517-3450-4B34-A2AD-C21E49D6F619}" destId="{D6BA1A52-0E4E-4617-BD58-07CC335DA55B}" srcOrd="1" destOrd="0" presId="urn:microsoft.com/office/officeart/2005/8/layout/lProcess2"/>
    <dgm:cxn modelId="{48D2D0D5-CD7C-41A1-A060-0B3E4D990D44}" type="presOf" srcId="{73F64629-45B2-449E-ADD7-FB8AD3857B1D}" destId="{E01F0E9B-C43D-427A-B828-8BEB543F8C28}" srcOrd="0" destOrd="0" presId="urn:microsoft.com/office/officeart/2005/8/layout/lProcess2"/>
    <dgm:cxn modelId="{50F7D78F-23ED-4AEF-8696-0CE658C271C0}" type="presOf" srcId="{9C486D00-86ED-481E-BA4F-D4BA516BA8FF}" destId="{CE5066ED-1DE9-4D59-9375-39F2071B9220}" srcOrd="1" destOrd="0" presId="urn:microsoft.com/office/officeart/2005/8/layout/lProcess2"/>
    <dgm:cxn modelId="{22484D73-FE9A-43F5-989C-7CEE3C73628D}" srcId="{73F64629-45B2-449E-ADD7-FB8AD3857B1D}" destId="{DEE9B517-3450-4B34-A2AD-C21E49D6F619}" srcOrd="0" destOrd="0" parTransId="{6079BB1D-0060-419F-96EE-98B47B2CE8A1}" sibTransId="{B7C4E51A-B213-489B-83C2-61BEE13EF31D}"/>
    <dgm:cxn modelId="{83C87FB6-43A1-413B-9B46-98B1110D577A}" srcId="{9C486D00-86ED-481E-BA4F-D4BA516BA8FF}" destId="{C913E42A-44C0-478E-AB77-ADDCC7995F2C}" srcOrd="0" destOrd="0" parTransId="{94D97149-2702-4BB0-A815-D2E2A5DDF484}" sibTransId="{D046AAAB-E9D9-4F90-9D58-A09EBD222188}"/>
    <dgm:cxn modelId="{66B99AC1-8BE6-4B6E-9302-2FF3B73369F7}" srcId="{9C486D00-86ED-481E-BA4F-D4BA516BA8FF}" destId="{AD0833CF-CC42-4E15-8E16-D0711E92299C}" srcOrd="1" destOrd="0" parTransId="{FF2AF298-0895-4FE4-8E13-0AE9F4D1C21F}" sibTransId="{6BCAC9DC-1857-4ED3-AFE3-322D917C28C1}"/>
    <dgm:cxn modelId="{BB1AB394-9F7A-4083-98D0-274AD4035CD3}" srcId="{DEE9B517-3450-4B34-A2AD-C21E49D6F619}" destId="{1D0DCF5B-D5AB-49CC-BAF6-03B108A0EAA1}" srcOrd="0" destOrd="0" parTransId="{B061CDB9-6967-4BFD-9FF6-0DE76FF1BBA7}" sibTransId="{301022BB-CEE7-40B8-AE08-45025A971B73}"/>
    <dgm:cxn modelId="{393D6C4A-1C17-469B-843C-DE37E007A8D2}" type="presOf" srcId="{1D0DCF5B-D5AB-49CC-BAF6-03B108A0EAA1}" destId="{31B07A00-191D-4463-9A57-38D6EC3AC99F}" srcOrd="0" destOrd="0" presId="urn:microsoft.com/office/officeart/2005/8/layout/lProcess2"/>
    <dgm:cxn modelId="{5078263A-26E4-4700-B948-BD69AED7E744}" srcId="{73F64629-45B2-449E-ADD7-FB8AD3857B1D}" destId="{9C486D00-86ED-481E-BA4F-D4BA516BA8FF}" srcOrd="1" destOrd="0" parTransId="{84EAAD55-B907-4C4F-9F24-073CBBFC3D38}" sibTransId="{242ABE8C-034C-49D0-83BE-C879E304C02E}"/>
    <dgm:cxn modelId="{190877BB-1A86-47A9-A27B-63C72032503A}" type="presOf" srcId="{AD0833CF-CC42-4E15-8E16-D0711E92299C}" destId="{39209767-96E1-4463-96C1-EC583AC38DE6}" srcOrd="0" destOrd="0" presId="urn:microsoft.com/office/officeart/2005/8/layout/lProcess2"/>
    <dgm:cxn modelId="{01FBF079-32FE-4354-9D4B-40566247B388}" type="presParOf" srcId="{E01F0E9B-C43D-427A-B828-8BEB543F8C28}" destId="{7E00AB17-E79D-46BA-8C31-9D2C57B9394D}" srcOrd="0" destOrd="0" presId="urn:microsoft.com/office/officeart/2005/8/layout/lProcess2"/>
    <dgm:cxn modelId="{8373498C-B11B-4E25-929F-F608B2F417C2}" type="presParOf" srcId="{7E00AB17-E79D-46BA-8C31-9D2C57B9394D}" destId="{4ACC9D41-0F42-4268-BEA0-B9C8D9C3F68D}" srcOrd="0" destOrd="0" presId="urn:microsoft.com/office/officeart/2005/8/layout/lProcess2"/>
    <dgm:cxn modelId="{80783223-C1A8-44C6-B3B2-2D51F6E4F25C}" type="presParOf" srcId="{7E00AB17-E79D-46BA-8C31-9D2C57B9394D}" destId="{D6BA1A52-0E4E-4617-BD58-07CC335DA55B}" srcOrd="1" destOrd="0" presId="urn:microsoft.com/office/officeart/2005/8/layout/lProcess2"/>
    <dgm:cxn modelId="{7DE116C8-AEE6-4964-9BEE-FA4C79C5C967}" type="presParOf" srcId="{7E00AB17-E79D-46BA-8C31-9D2C57B9394D}" destId="{03E8767C-0E51-4F17-BD5A-332A19CE2F78}" srcOrd="2" destOrd="0" presId="urn:microsoft.com/office/officeart/2005/8/layout/lProcess2"/>
    <dgm:cxn modelId="{6E8982F4-A16C-41F9-81C3-13770FD59E50}" type="presParOf" srcId="{03E8767C-0E51-4F17-BD5A-332A19CE2F78}" destId="{ECD46D09-90B4-4029-BBCF-67E413D867DB}" srcOrd="0" destOrd="0" presId="urn:microsoft.com/office/officeart/2005/8/layout/lProcess2"/>
    <dgm:cxn modelId="{C3CF6976-D30E-4349-BA4B-8C9B75B40FC9}" type="presParOf" srcId="{ECD46D09-90B4-4029-BBCF-67E413D867DB}" destId="{31B07A00-191D-4463-9A57-38D6EC3AC99F}" srcOrd="0" destOrd="0" presId="urn:microsoft.com/office/officeart/2005/8/layout/lProcess2"/>
    <dgm:cxn modelId="{EC25A4F6-4832-4465-A3CE-5DBED0B0E10A}" type="presParOf" srcId="{ECD46D09-90B4-4029-BBCF-67E413D867DB}" destId="{037E9EE6-B01E-4F0A-85C7-864D5C2FF927}" srcOrd="1" destOrd="0" presId="urn:microsoft.com/office/officeart/2005/8/layout/lProcess2"/>
    <dgm:cxn modelId="{5B60CB35-2CE1-4940-A142-C86CE2C804A0}" type="presParOf" srcId="{ECD46D09-90B4-4029-BBCF-67E413D867DB}" destId="{7E8CCCA7-1DD9-4699-9538-07A89BA5486E}" srcOrd="2" destOrd="0" presId="urn:microsoft.com/office/officeart/2005/8/layout/lProcess2"/>
    <dgm:cxn modelId="{8D4AF177-6194-449B-AB13-8C7C0C4F1F62}" type="presParOf" srcId="{E01F0E9B-C43D-427A-B828-8BEB543F8C28}" destId="{9D41AFAF-C208-44C8-B39B-9EFB6037460D}" srcOrd="1" destOrd="0" presId="urn:microsoft.com/office/officeart/2005/8/layout/lProcess2"/>
    <dgm:cxn modelId="{4BCE95A2-A472-4C70-97D8-83E3BCB4D992}" type="presParOf" srcId="{E01F0E9B-C43D-427A-B828-8BEB543F8C28}" destId="{3A62C735-3237-4FBB-B615-001A762952E9}" srcOrd="2" destOrd="0" presId="urn:microsoft.com/office/officeart/2005/8/layout/lProcess2"/>
    <dgm:cxn modelId="{CA08E8B6-A75F-4FF6-A0F3-93352C537E23}" type="presParOf" srcId="{3A62C735-3237-4FBB-B615-001A762952E9}" destId="{328D42DE-D327-4BC1-BD3C-50823166871A}" srcOrd="0" destOrd="0" presId="urn:microsoft.com/office/officeart/2005/8/layout/lProcess2"/>
    <dgm:cxn modelId="{6E64237A-DCFF-4EA6-9456-8A59076610E4}" type="presParOf" srcId="{3A62C735-3237-4FBB-B615-001A762952E9}" destId="{CE5066ED-1DE9-4D59-9375-39F2071B9220}" srcOrd="1" destOrd="0" presId="urn:microsoft.com/office/officeart/2005/8/layout/lProcess2"/>
    <dgm:cxn modelId="{1316728F-07EC-4BB8-83FC-D7FBA99E6EF4}" type="presParOf" srcId="{3A62C735-3237-4FBB-B615-001A762952E9}" destId="{4DA5064B-AF7C-4506-BC67-6BE87BA99665}" srcOrd="2" destOrd="0" presId="urn:microsoft.com/office/officeart/2005/8/layout/lProcess2"/>
    <dgm:cxn modelId="{6AC8BE4A-6E90-4E5E-A0E2-11391DCE3740}" type="presParOf" srcId="{4DA5064B-AF7C-4506-BC67-6BE87BA99665}" destId="{18974398-4024-4F41-942B-6B4B8A48E7E3}" srcOrd="0" destOrd="0" presId="urn:microsoft.com/office/officeart/2005/8/layout/lProcess2"/>
    <dgm:cxn modelId="{DCA01380-CA71-4497-B513-033D42840FF6}" type="presParOf" srcId="{18974398-4024-4F41-942B-6B4B8A48E7E3}" destId="{0CE867BF-F842-4BE0-A3E2-383FDAFBFCAE}" srcOrd="0" destOrd="0" presId="urn:microsoft.com/office/officeart/2005/8/layout/lProcess2"/>
    <dgm:cxn modelId="{D04DB292-58DE-4306-9BD2-644C2EEDB9CD}" type="presParOf" srcId="{18974398-4024-4F41-942B-6B4B8A48E7E3}" destId="{34B8AB71-A1AD-414A-92E1-8BFF88954780}" srcOrd="1" destOrd="0" presId="urn:microsoft.com/office/officeart/2005/8/layout/lProcess2"/>
    <dgm:cxn modelId="{168F1084-C984-4F4C-8E1C-BFB47980A44A}" type="presParOf" srcId="{18974398-4024-4F41-942B-6B4B8A48E7E3}" destId="{39209767-96E1-4463-96C1-EC583AC38DE6}"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07FA71-6BCE-4C2D-B8D7-7EBB2CB553B0}"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CABFADAA-FE3E-40CA-86CF-9112B5D4751A}">
      <dgm:prSet phldrT="[Text]"/>
      <dgm:spPr/>
      <dgm:t>
        <a:bodyPr/>
        <a:lstStyle/>
        <a:p>
          <a:r>
            <a:rPr lang="en-US" dirty="0"/>
            <a:t>Continue with the baseline (formerly Indicator 3B) from the previous SPP/APR</a:t>
          </a:r>
        </a:p>
      </dgm:t>
      <dgm:extLst>
        <a:ext uri="{E40237B7-FDA0-4F09-8148-C483321AD2D9}">
          <dgm14:cNvPr xmlns:dgm14="http://schemas.microsoft.com/office/drawing/2010/diagram" id="0" name="" descr="Two boxes with an arrow pointing down connecting them. First box contains option one: Continue with the baseline (formally Indicator 3B) from the previous SPP/APR. An arrow is pointing to the second box. The second box: 3A must be reported in grades 4,8, and high school so if states reported combined data for this indicator previously, the baseline may not be the same in previous reports."/>
        </a:ext>
      </dgm:extLst>
    </dgm:pt>
    <dgm:pt modelId="{38A39E2D-A870-403B-9D72-16ED36B35442}" type="parTrans" cxnId="{3E5D0DF7-BBE2-4988-A942-A623A9FF75AF}">
      <dgm:prSet/>
      <dgm:spPr/>
      <dgm:t>
        <a:bodyPr/>
        <a:lstStyle/>
        <a:p>
          <a:endParaRPr lang="en-US"/>
        </a:p>
      </dgm:t>
    </dgm:pt>
    <dgm:pt modelId="{E914AC9C-0A1D-4485-BC53-D6B094F4B1E3}" type="sibTrans" cxnId="{3E5D0DF7-BBE2-4988-A942-A623A9FF75AF}">
      <dgm:prSet/>
      <dgm:spPr/>
      <dgm:t>
        <a:bodyPr/>
        <a:lstStyle/>
        <a:p>
          <a:endParaRPr lang="en-US"/>
        </a:p>
      </dgm:t>
    </dgm:pt>
    <dgm:pt modelId="{3DF31459-55CB-4FFD-96B3-2B596C4E248E}">
      <dgm:prSet/>
      <dgm:spPr/>
      <dgm:t>
        <a:bodyPr/>
        <a:lstStyle/>
        <a:p>
          <a:r>
            <a:rPr lang="en-US" dirty="0">
              <a:solidFill>
                <a:schemeClr val="tx1"/>
              </a:solidFill>
            </a:rPr>
            <a:t>State must report 3A in </a:t>
          </a:r>
          <a:r>
            <a:rPr lang="en-US" dirty="0"/>
            <a:t>grades 4, 8</a:t>
          </a:r>
          <a:r>
            <a:rPr lang="en-US" dirty="0">
              <a:solidFill>
                <a:schemeClr val="tx1"/>
              </a:solidFill>
            </a:rPr>
            <a:t>,</a:t>
          </a:r>
          <a:r>
            <a:rPr lang="en-US" dirty="0"/>
            <a:t> and high school</a:t>
          </a:r>
          <a:r>
            <a:rPr lang="en-US" dirty="0">
              <a:solidFill>
                <a:schemeClr val="tx1"/>
              </a:solidFill>
            </a:rPr>
            <a:t>, </a:t>
          </a:r>
          <a:r>
            <a:rPr lang="en-US" dirty="0"/>
            <a:t>so if states reported combined data for this indicator previously, the baseline may not be the same as in previous reports.</a:t>
          </a:r>
        </a:p>
      </dgm:t>
    </dgm:pt>
    <dgm:pt modelId="{412CC3AA-4BFE-42AC-918C-CE92F8A9B517}" type="parTrans" cxnId="{0E492480-EECC-4EF7-BD16-27FECA1F0152}">
      <dgm:prSet/>
      <dgm:spPr/>
      <dgm:t>
        <a:bodyPr/>
        <a:lstStyle/>
        <a:p>
          <a:endParaRPr lang="en-US"/>
        </a:p>
      </dgm:t>
    </dgm:pt>
    <dgm:pt modelId="{0C0881E8-2BA3-4A58-9D74-1C104D5B78BB}" type="sibTrans" cxnId="{0E492480-EECC-4EF7-BD16-27FECA1F0152}">
      <dgm:prSet/>
      <dgm:spPr/>
      <dgm:t>
        <a:bodyPr/>
        <a:lstStyle/>
        <a:p>
          <a:endParaRPr lang="en-US"/>
        </a:p>
      </dgm:t>
    </dgm:pt>
    <dgm:pt modelId="{6D6A5BA5-1FAA-4D65-A669-1D5840D6F935}" type="pres">
      <dgm:prSet presAssocID="{3707FA71-6BCE-4C2D-B8D7-7EBB2CB553B0}" presName="Name0" presStyleCnt="0">
        <dgm:presLayoutVars>
          <dgm:dir/>
          <dgm:animLvl val="lvl"/>
          <dgm:resizeHandles val="exact"/>
        </dgm:presLayoutVars>
      </dgm:prSet>
      <dgm:spPr/>
      <dgm:t>
        <a:bodyPr/>
        <a:lstStyle/>
        <a:p>
          <a:endParaRPr lang="en-US"/>
        </a:p>
      </dgm:t>
    </dgm:pt>
    <dgm:pt modelId="{670D2265-912D-41D9-AF21-CAFA0966B553}" type="pres">
      <dgm:prSet presAssocID="{CABFADAA-FE3E-40CA-86CF-9112B5D4751A}" presName="vertFlow" presStyleCnt="0"/>
      <dgm:spPr/>
    </dgm:pt>
    <dgm:pt modelId="{8325D3BB-1FC1-4849-8F13-1EB919103B32}" type="pres">
      <dgm:prSet presAssocID="{CABFADAA-FE3E-40CA-86CF-9112B5D4751A}" presName="header" presStyleLbl="node1" presStyleIdx="0" presStyleCnt="1"/>
      <dgm:spPr/>
      <dgm:t>
        <a:bodyPr/>
        <a:lstStyle/>
        <a:p>
          <a:endParaRPr lang="en-US"/>
        </a:p>
      </dgm:t>
    </dgm:pt>
    <dgm:pt modelId="{5E2CC257-D24E-4F93-BC3C-180201D63288}" type="pres">
      <dgm:prSet presAssocID="{412CC3AA-4BFE-42AC-918C-CE92F8A9B517}" presName="parTrans" presStyleLbl="sibTrans2D1" presStyleIdx="0" presStyleCnt="1"/>
      <dgm:spPr/>
      <dgm:t>
        <a:bodyPr/>
        <a:lstStyle/>
        <a:p>
          <a:endParaRPr lang="en-US"/>
        </a:p>
      </dgm:t>
    </dgm:pt>
    <dgm:pt modelId="{F037A6E7-3489-4FFF-BB9A-49A6CAF08C8B}" type="pres">
      <dgm:prSet presAssocID="{3DF31459-55CB-4FFD-96B3-2B596C4E248E}" presName="child" presStyleLbl="alignAccFollowNode1" presStyleIdx="0" presStyleCnt="1">
        <dgm:presLayoutVars>
          <dgm:chMax val="0"/>
          <dgm:bulletEnabled val="1"/>
        </dgm:presLayoutVars>
      </dgm:prSet>
      <dgm:spPr/>
      <dgm:t>
        <a:bodyPr/>
        <a:lstStyle/>
        <a:p>
          <a:endParaRPr lang="en-US"/>
        </a:p>
      </dgm:t>
    </dgm:pt>
  </dgm:ptLst>
  <dgm:cxnLst>
    <dgm:cxn modelId="{0D1FC019-1175-49A0-B59E-2D26080AD6E2}" type="presOf" srcId="{3707FA71-6BCE-4C2D-B8D7-7EBB2CB553B0}" destId="{6D6A5BA5-1FAA-4D65-A669-1D5840D6F935}" srcOrd="0" destOrd="0" presId="urn:microsoft.com/office/officeart/2005/8/layout/lProcess1"/>
    <dgm:cxn modelId="{DBFC19DC-6BBC-4FB6-B3EE-109B0793B698}" type="presOf" srcId="{412CC3AA-4BFE-42AC-918C-CE92F8A9B517}" destId="{5E2CC257-D24E-4F93-BC3C-180201D63288}" srcOrd="0" destOrd="0" presId="urn:microsoft.com/office/officeart/2005/8/layout/lProcess1"/>
    <dgm:cxn modelId="{CA34CBE3-012C-4DBF-AE3A-7537E4452BCE}" type="presOf" srcId="{3DF31459-55CB-4FFD-96B3-2B596C4E248E}" destId="{F037A6E7-3489-4FFF-BB9A-49A6CAF08C8B}" srcOrd="0" destOrd="0" presId="urn:microsoft.com/office/officeart/2005/8/layout/lProcess1"/>
    <dgm:cxn modelId="{3E5D0DF7-BBE2-4988-A942-A623A9FF75AF}" srcId="{3707FA71-6BCE-4C2D-B8D7-7EBB2CB553B0}" destId="{CABFADAA-FE3E-40CA-86CF-9112B5D4751A}" srcOrd="0" destOrd="0" parTransId="{38A39E2D-A870-403B-9D72-16ED36B35442}" sibTransId="{E914AC9C-0A1D-4485-BC53-D6B094F4B1E3}"/>
    <dgm:cxn modelId="{1372021D-02C9-47D8-B650-681D49AB1D7B}" type="presOf" srcId="{CABFADAA-FE3E-40CA-86CF-9112B5D4751A}" destId="{8325D3BB-1FC1-4849-8F13-1EB919103B32}" srcOrd="0" destOrd="0" presId="urn:microsoft.com/office/officeart/2005/8/layout/lProcess1"/>
    <dgm:cxn modelId="{0E492480-EECC-4EF7-BD16-27FECA1F0152}" srcId="{CABFADAA-FE3E-40CA-86CF-9112B5D4751A}" destId="{3DF31459-55CB-4FFD-96B3-2B596C4E248E}" srcOrd="0" destOrd="0" parTransId="{412CC3AA-4BFE-42AC-918C-CE92F8A9B517}" sibTransId="{0C0881E8-2BA3-4A58-9D74-1C104D5B78BB}"/>
    <dgm:cxn modelId="{813A14FA-5D51-495B-B42F-A7B872C8BD46}" type="presParOf" srcId="{6D6A5BA5-1FAA-4D65-A669-1D5840D6F935}" destId="{670D2265-912D-41D9-AF21-CAFA0966B553}" srcOrd="0" destOrd="0" presId="urn:microsoft.com/office/officeart/2005/8/layout/lProcess1"/>
    <dgm:cxn modelId="{8094233A-B5AB-4998-A97E-24884A3951B9}" type="presParOf" srcId="{670D2265-912D-41D9-AF21-CAFA0966B553}" destId="{8325D3BB-1FC1-4849-8F13-1EB919103B32}" srcOrd="0" destOrd="0" presId="urn:microsoft.com/office/officeart/2005/8/layout/lProcess1"/>
    <dgm:cxn modelId="{83382469-3F24-423D-A2C6-5512FD903267}" type="presParOf" srcId="{670D2265-912D-41D9-AF21-CAFA0966B553}" destId="{5E2CC257-D24E-4F93-BC3C-180201D63288}" srcOrd="1" destOrd="0" presId="urn:microsoft.com/office/officeart/2005/8/layout/lProcess1"/>
    <dgm:cxn modelId="{E46933B0-D26D-4830-8739-5B96345CA5EA}" type="presParOf" srcId="{670D2265-912D-41D9-AF21-CAFA0966B553}" destId="{F037A6E7-3489-4FFF-BB9A-49A6CAF08C8B}" srcOrd="2"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707FA71-6BCE-4C2D-B8D7-7EBB2CB553B0}"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CABFADAA-FE3E-40CA-86CF-9112B5D4751A}">
      <dgm:prSet phldrT="[Text]" custT="1"/>
      <dgm:spPr/>
      <dgm:t>
        <a:bodyPr/>
        <a:lstStyle/>
        <a:p>
          <a:r>
            <a:rPr lang="en-US" sz="2700" dirty="0"/>
            <a:t>Establish a new baseline </a:t>
          </a:r>
        </a:p>
      </dgm:t>
    </dgm:pt>
    <dgm:pt modelId="{38A39E2D-A870-403B-9D72-16ED36B35442}" type="parTrans" cxnId="{3E5D0DF7-BBE2-4988-A942-A623A9FF75AF}">
      <dgm:prSet/>
      <dgm:spPr/>
      <dgm:t>
        <a:bodyPr/>
        <a:lstStyle/>
        <a:p>
          <a:endParaRPr lang="en-US"/>
        </a:p>
      </dgm:t>
    </dgm:pt>
    <dgm:pt modelId="{E914AC9C-0A1D-4485-BC53-D6B094F4B1E3}" type="sibTrans" cxnId="{3E5D0DF7-BBE2-4988-A942-A623A9FF75AF}">
      <dgm:prSet/>
      <dgm:spPr/>
      <dgm:t>
        <a:bodyPr/>
        <a:lstStyle/>
        <a:p>
          <a:endParaRPr lang="en-US"/>
        </a:p>
      </dgm:t>
    </dgm:pt>
    <dgm:pt modelId="{3DF31459-55CB-4FFD-96B3-2B596C4E248E}">
      <dgm:prSet custT="1"/>
      <dgm:spPr/>
      <dgm:t>
        <a:bodyPr/>
        <a:lstStyle/>
        <a:p>
          <a:pPr algn="ctr"/>
          <a:r>
            <a:rPr lang="en-US" sz="2000" dirty="0"/>
            <a:t>If the state is proposing to revise its baseline data for indicator 3A, it must provide an explanation for that revision.</a:t>
          </a:r>
        </a:p>
      </dgm:t>
      <dgm:extLst>
        <a:ext uri="{E40237B7-FDA0-4F09-8148-C483321AD2D9}">
          <dgm14:cNvPr xmlns:dgm14="http://schemas.microsoft.com/office/drawing/2010/diagram" id="0" name="" descr="Two boxes with an arrow pointing down connecting them. First box contains option two: Establish a new baseline. The arrow is pointing to the second box. The second box: If the State is proposing to revise its baseline data for indicator 3A, it must provide an explanation for that revision.&#10;"/>
        </a:ext>
      </dgm:extLst>
    </dgm:pt>
    <dgm:pt modelId="{412CC3AA-4BFE-42AC-918C-CE92F8A9B517}" type="parTrans" cxnId="{0E492480-EECC-4EF7-BD16-27FECA1F0152}">
      <dgm:prSet/>
      <dgm:spPr/>
      <dgm:t>
        <a:bodyPr/>
        <a:lstStyle/>
        <a:p>
          <a:endParaRPr lang="en-US"/>
        </a:p>
      </dgm:t>
    </dgm:pt>
    <dgm:pt modelId="{0C0881E8-2BA3-4A58-9D74-1C104D5B78BB}" type="sibTrans" cxnId="{0E492480-EECC-4EF7-BD16-27FECA1F0152}">
      <dgm:prSet/>
      <dgm:spPr/>
      <dgm:t>
        <a:bodyPr/>
        <a:lstStyle/>
        <a:p>
          <a:endParaRPr lang="en-US"/>
        </a:p>
      </dgm:t>
    </dgm:pt>
    <dgm:pt modelId="{6D6A5BA5-1FAA-4D65-A669-1D5840D6F935}" type="pres">
      <dgm:prSet presAssocID="{3707FA71-6BCE-4C2D-B8D7-7EBB2CB553B0}" presName="Name0" presStyleCnt="0">
        <dgm:presLayoutVars>
          <dgm:dir/>
          <dgm:animLvl val="lvl"/>
          <dgm:resizeHandles val="exact"/>
        </dgm:presLayoutVars>
      </dgm:prSet>
      <dgm:spPr/>
      <dgm:t>
        <a:bodyPr/>
        <a:lstStyle/>
        <a:p>
          <a:endParaRPr lang="en-US"/>
        </a:p>
      </dgm:t>
    </dgm:pt>
    <dgm:pt modelId="{670D2265-912D-41D9-AF21-CAFA0966B553}" type="pres">
      <dgm:prSet presAssocID="{CABFADAA-FE3E-40CA-86CF-9112B5D4751A}" presName="vertFlow" presStyleCnt="0"/>
      <dgm:spPr/>
    </dgm:pt>
    <dgm:pt modelId="{8325D3BB-1FC1-4849-8F13-1EB919103B32}" type="pres">
      <dgm:prSet presAssocID="{CABFADAA-FE3E-40CA-86CF-9112B5D4751A}" presName="header" presStyleLbl="node1" presStyleIdx="0" presStyleCnt="1"/>
      <dgm:spPr/>
      <dgm:t>
        <a:bodyPr/>
        <a:lstStyle/>
        <a:p>
          <a:endParaRPr lang="en-US"/>
        </a:p>
      </dgm:t>
    </dgm:pt>
    <dgm:pt modelId="{5E2CC257-D24E-4F93-BC3C-180201D63288}" type="pres">
      <dgm:prSet presAssocID="{412CC3AA-4BFE-42AC-918C-CE92F8A9B517}" presName="parTrans" presStyleLbl="sibTrans2D1" presStyleIdx="0" presStyleCnt="1"/>
      <dgm:spPr/>
      <dgm:t>
        <a:bodyPr/>
        <a:lstStyle/>
        <a:p>
          <a:endParaRPr lang="en-US"/>
        </a:p>
      </dgm:t>
    </dgm:pt>
    <dgm:pt modelId="{F037A6E7-3489-4FFF-BB9A-49A6CAF08C8B}" type="pres">
      <dgm:prSet presAssocID="{3DF31459-55CB-4FFD-96B3-2B596C4E248E}" presName="child" presStyleLbl="alignAccFollowNode1" presStyleIdx="0" presStyleCnt="1">
        <dgm:presLayoutVars>
          <dgm:chMax val="0"/>
          <dgm:bulletEnabled val="1"/>
        </dgm:presLayoutVars>
      </dgm:prSet>
      <dgm:spPr/>
      <dgm:t>
        <a:bodyPr/>
        <a:lstStyle/>
        <a:p>
          <a:endParaRPr lang="en-US"/>
        </a:p>
      </dgm:t>
    </dgm:pt>
  </dgm:ptLst>
  <dgm:cxnLst>
    <dgm:cxn modelId="{0D1FC019-1175-49A0-B59E-2D26080AD6E2}" type="presOf" srcId="{3707FA71-6BCE-4C2D-B8D7-7EBB2CB553B0}" destId="{6D6A5BA5-1FAA-4D65-A669-1D5840D6F935}" srcOrd="0" destOrd="0" presId="urn:microsoft.com/office/officeart/2005/8/layout/lProcess1"/>
    <dgm:cxn modelId="{DBFC19DC-6BBC-4FB6-B3EE-109B0793B698}" type="presOf" srcId="{412CC3AA-4BFE-42AC-918C-CE92F8A9B517}" destId="{5E2CC257-D24E-4F93-BC3C-180201D63288}" srcOrd="0" destOrd="0" presId="urn:microsoft.com/office/officeart/2005/8/layout/lProcess1"/>
    <dgm:cxn modelId="{CA34CBE3-012C-4DBF-AE3A-7537E4452BCE}" type="presOf" srcId="{3DF31459-55CB-4FFD-96B3-2B596C4E248E}" destId="{F037A6E7-3489-4FFF-BB9A-49A6CAF08C8B}" srcOrd="0" destOrd="0" presId="urn:microsoft.com/office/officeart/2005/8/layout/lProcess1"/>
    <dgm:cxn modelId="{3E5D0DF7-BBE2-4988-A942-A623A9FF75AF}" srcId="{3707FA71-6BCE-4C2D-B8D7-7EBB2CB553B0}" destId="{CABFADAA-FE3E-40CA-86CF-9112B5D4751A}" srcOrd="0" destOrd="0" parTransId="{38A39E2D-A870-403B-9D72-16ED36B35442}" sibTransId="{E914AC9C-0A1D-4485-BC53-D6B094F4B1E3}"/>
    <dgm:cxn modelId="{1372021D-02C9-47D8-B650-681D49AB1D7B}" type="presOf" srcId="{CABFADAA-FE3E-40CA-86CF-9112B5D4751A}" destId="{8325D3BB-1FC1-4849-8F13-1EB919103B32}" srcOrd="0" destOrd="0" presId="urn:microsoft.com/office/officeart/2005/8/layout/lProcess1"/>
    <dgm:cxn modelId="{0E492480-EECC-4EF7-BD16-27FECA1F0152}" srcId="{CABFADAA-FE3E-40CA-86CF-9112B5D4751A}" destId="{3DF31459-55CB-4FFD-96B3-2B596C4E248E}" srcOrd="0" destOrd="0" parTransId="{412CC3AA-4BFE-42AC-918C-CE92F8A9B517}" sibTransId="{0C0881E8-2BA3-4A58-9D74-1C104D5B78BB}"/>
    <dgm:cxn modelId="{813A14FA-5D51-495B-B42F-A7B872C8BD46}" type="presParOf" srcId="{6D6A5BA5-1FAA-4D65-A669-1D5840D6F935}" destId="{670D2265-912D-41D9-AF21-CAFA0966B553}" srcOrd="0" destOrd="0" presId="urn:microsoft.com/office/officeart/2005/8/layout/lProcess1"/>
    <dgm:cxn modelId="{8094233A-B5AB-4998-A97E-24884A3951B9}" type="presParOf" srcId="{670D2265-912D-41D9-AF21-CAFA0966B553}" destId="{8325D3BB-1FC1-4849-8F13-1EB919103B32}" srcOrd="0" destOrd="0" presId="urn:microsoft.com/office/officeart/2005/8/layout/lProcess1"/>
    <dgm:cxn modelId="{83382469-3F24-423D-A2C6-5512FD903267}" type="presParOf" srcId="{670D2265-912D-41D9-AF21-CAFA0966B553}" destId="{5E2CC257-D24E-4F93-BC3C-180201D63288}" srcOrd="1" destOrd="0" presId="urn:microsoft.com/office/officeart/2005/8/layout/lProcess1"/>
    <dgm:cxn modelId="{E46933B0-D26D-4830-8739-5B96345CA5EA}" type="presParOf" srcId="{670D2265-912D-41D9-AF21-CAFA0966B553}" destId="{F037A6E7-3489-4FFF-BB9A-49A6CAF08C8B}" srcOrd="2" destOrd="0" presId="urn:microsoft.com/office/officeart/2005/8/layout/l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2E8D6D2-1EE3-4BAE-92FE-F884CC48207C}"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16D03442-D7AB-4E84-BE1D-9217A29B7B9B}">
      <dgm:prSet phldrT="[Text]"/>
      <dgm:spPr/>
      <dgm:t>
        <a:bodyPr/>
        <a:lstStyle/>
        <a:p>
          <a:r>
            <a:rPr lang="en-US" dirty="0"/>
            <a:t>Establish baselines</a:t>
          </a:r>
        </a:p>
      </dgm:t>
    </dgm:pt>
    <dgm:pt modelId="{ADC3E098-D3AD-4F2A-AC67-D47AFB680F81}" type="parTrans" cxnId="{EAFA73C9-DD80-4E97-917D-9432B2C9F4F6}">
      <dgm:prSet/>
      <dgm:spPr/>
      <dgm:t>
        <a:bodyPr/>
        <a:lstStyle/>
        <a:p>
          <a:endParaRPr lang="en-US"/>
        </a:p>
      </dgm:t>
    </dgm:pt>
    <dgm:pt modelId="{C09ADDF3-5FCD-4B90-AA8C-279010E43BD6}" type="sibTrans" cxnId="{EAFA73C9-DD80-4E97-917D-9432B2C9F4F6}">
      <dgm:prSet/>
      <dgm:spPr/>
      <dgm:t>
        <a:bodyPr/>
        <a:lstStyle/>
        <a:p>
          <a:endParaRPr lang="en-US"/>
        </a:p>
      </dgm:t>
    </dgm:pt>
    <dgm:pt modelId="{D5AB5F2A-C23F-4C7A-8184-3BFCA40831B7}">
      <dgm:prSet phldrT="[Text]"/>
      <dgm:spPr/>
      <dgm:t>
        <a:bodyPr/>
        <a:lstStyle/>
        <a:p>
          <a:r>
            <a:rPr lang="en-US" dirty="0"/>
            <a:t>Review historical state data trends (e.g., last three years or national norms)</a:t>
          </a:r>
        </a:p>
      </dgm:t>
    </dgm:pt>
    <dgm:pt modelId="{7D8F6D66-EE49-426F-8B0B-B53DC5D62EFE}" type="parTrans" cxnId="{90A38E33-A91C-4D15-80F6-F429E86CB63D}">
      <dgm:prSet/>
      <dgm:spPr/>
      <dgm:t>
        <a:bodyPr/>
        <a:lstStyle/>
        <a:p>
          <a:endParaRPr lang="en-US"/>
        </a:p>
      </dgm:t>
    </dgm:pt>
    <dgm:pt modelId="{24959579-1FA2-43E9-95A8-38E8A54FAD4C}" type="sibTrans" cxnId="{90A38E33-A91C-4D15-80F6-F429E86CB63D}">
      <dgm:prSet/>
      <dgm:spPr/>
      <dgm:t>
        <a:bodyPr/>
        <a:lstStyle/>
        <a:p>
          <a:endParaRPr lang="en-US"/>
        </a:p>
      </dgm:t>
    </dgm:pt>
    <dgm:pt modelId="{C7AB6DDF-701A-4A7E-87B7-975E2E17D9F5}">
      <dgm:prSet phldrT="[Text]"/>
      <dgm:spPr/>
      <dgm:t>
        <a:bodyPr/>
        <a:lstStyle/>
        <a:p>
          <a:r>
            <a:rPr lang="en-US" dirty="0"/>
            <a:t>Additional considerations</a:t>
          </a:r>
        </a:p>
      </dgm:t>
    </dgm:pt>
    <dgm:pt modelId="{194814F9-2531-4CFA-B99C-200584963193}" type="parTrans" cxnId="{DBA949C3-8BCD-4147-A688-D17599A44840}">
      <dgm:prSet/>
      <dgm:spPr/>
      <dgm:t>
        <a:bodyPr/>
        <a:lstStyle/>
        <a:p>
          <a:endParaRPr lang="en-US"/>
        </a:p>
      </dgm:t>
    </dgm:pt>
    <dgm:pt modelId="{27E7FDC7-2AFF-4A5F-A82F-1ECB9D5464A2}" type="sibTrans" cxnId="{DBA949C3-8BCD-4147-A688-D17599A44840}">
      <dgm:prSet/>
      <dgm:spPr/>
      <dgm:t>
        <a:bodyPr/>
        <a:lstStyle/>
        <a:p>
          <a:endParaRPr lang="en-US"/>
        </a:p>
      </dgm:t>
    </dgm:pt>
    <dgm:pt modelId="{C20ADC93-C535-4351-A848-149D9A928F84}">
      <dgm:prSet phldrT="[Text]"/>
      <dgm:spPr/>
      <dgm:t>
        <a:bodyPr/>
        <a:lstStyle/>
        <a:p>
          <a:r>
            <a:rPr lang="en-US" dirty="0"/>
            <a:t>What is the impact of missing 2019–20 statewide assessments on trend data?</a:t>
          </a:r>
        </a:p>
      </dgm:t>
    </dgm:pt>
    <dgm:pt modelId="{9A68E20C-AB6A-404B-8594-57CCCC61C1CB}" type="parTrans" cxnId="{7553FBDB-85B2-455E-9650-6E7A58293F51}">
      <dgm:prSet/>
      <dgm:spPr/>
      <dgm:t>
        <a:bodyPr/>
        <a:lstStyle/>
        <a:p>
          <a:endParaRPr lang="en-US"/>
        </a:p>
      </dgm:t>
    </dgm:pt>
    <dgm:pt modelId="{B0317FC9-A178-4CDC-97AF-750F5341B9D3}" type="sibTrans" cxnId="{7553FBDB-85B2-455E-9650-6E7A58293F51}">
      <dgm:prSet/>
      <dgm:spPr/>
      <dgm:t>
        <a:bodyPr/>
        <a:lstStyle/>
        <a:p>
          <a:endParaRPr lang="en-US"/>
        </a:p>
      </dgm:t>
    </dgm:pt>
    <dgm:pt modelId="{DD520A7A-FB35-448C-A6FF-947501A596A7}">
      <dgm:prSet phldrT="[Text]"/>
      <dgm:spPr/>
      <dgm:t>
        <a:bodyPr/>
        <a:lstStyle/>
        <a:p>
          <a:r>
            <a:rPr lang="en-US" dirty="0"/>
            <a:t>Determine if baselines will be the same for all reported grades </a:t>
          </a:r>
        </a:p>
      </dgm:t>
    </dgm:pt>
    <dgm:pt modelId="{1343313E-DEE7-464D-8492-AA9BDA262364}" type="parTrans" cxnId="{A1EF2A06-6D9E-4B7B-A7DB-09299EBB6C7C}">
      <dgm:prSet/>
      <dgm:spPr/>
      <dgm:t>
        <a:bodyPr/>
        <a:lstStyle/>
        <a:p>
          <a:endParaRPr lang="en-US"/>
        </a:p>
      </dgm:t>
    </dgm:pt>
    <dgm:pt modelId="{297CE52B-1849-4DC4-9F29-769ABBDF3E1B}" type="sibTrans" cxnId="{A1EF2A06-6D9E-4B7B-A7DB-09299EBB6C7C}">
      <dgm:prSet/>
      <dgm:spPr/>
      <dgm:t>
        <a:bodyPr/>
        <a:lstStyle/>
        <a:p>
          <a:endParaRPr lang="en-US"/>
        </a:p>
      </dgm:t>
    </dgm:pt>
    <dgm:pt modelId="{98133206-3E7B-49F1-828D-081A2A3437F0}">
      <dgm:prSet phldrT="[Text]"/>
      <dgm:spPr/>
      <dgm:t>
        <a:bodyPr/>
        <a:lstStyle/>
        <a:p>
          <a:r>
            <a:rPr lang="en-US" dirty="0"/>
            <a:t>Determine if baselines will be the same for mathematics and reading/language arts </a:t>
          </a:r>
        </a:p>
      </dgm:t>
    </dgm:pt>
    <dgm:pt modelId="{C1E0EDAE-1364-45FA-A67A-4DF54039BD19}" type="parTrans" cxnId="{46A89628-4978-46E0-814D-BFB998635CEE}">
      <dgm:prSet/>
      <dgm:spPr/>
      <dgm:t>
        <a:bodyPr/>
        <a:lstStyle/>
        <a:p>
          <a:endParaRPr lang="en-US"/>
        </a:p>
      </dgm:t>
    </dgm:pt>
    <dgm:pt modelId="{41988154-8DCF-48B0-81F7-480D81B416C5}" type="sibTrans" cxnId="{46A89628-4978-46E0-814D-BFB998635CEE}">
      <dgm:prSet/>
      <dgm:spPr/>
      <dgm:t>
        <a:bodyPr/>
        <a:lstStyle/>
        <a:p>
          <a:endParaRPr lang="en-US"/>
        </a:p>
      </dgm:t>
    </dgm:pt>
    <dgm:pt modelId="{0E4C5B91-4B78-4B74-9C7D-1F2E230DD1DD}">
      <dgm:prSet/>
      <dgm:spPr/>
      <dgm:t>
        <a:bodyPr/>
        <a:lstStyle/>
        <a:p>
          <a:r>
            <a:rPr lang="en-US" dirty="0"/>
            <a:t>What is the impact of COVID-19 on student knowledge and skills on the 2020–21 statewide assessment results?</a:t>
          </a:r>
        </a:p>
      </dgm:t>
    </dgm:pt>
    <dgm:pt modelId="{82CF5C00-F34C-42CE-A8B4-A838E3B92C4F}" type="parTrans" cxnId="{50696E31-CD23-446B-8B5C-D7161DE2573A}">
      <dgm:prSet/>
      <dgm:spPr/>
      <dgm:t>
        <a:bodyPr/>
        <a:lstStyle/>
        <a:p>
          <a:endParaRPr lang="en-US"/>
        </a:p>
      </dgm:t>
    </dgm:pt>
    <dgm:pt modelId="{2611CD4F-4866-46BC-AE93-E2612AF0E028}" type="sibTrans" cxnId="{50696E31-CD23-446B-8B5C-D7161DE2573A}">
      <dgm:prSet/>
      <dgm:spPr/>
      <dgm:t>
        <a:bodyPr/>
        <a:lstStyle/>
        <a:p>
          <a:endParaRPr lang="en-US"/>
        </a:p>
      </dgm:t>
    </dgm:pt>
    <dgm:pt modelId="{2921FD8E-C5FB-4260-899F-2D413253C937}">
      <dgm:prSet/>
      <dgm:spPr/>
      <dgm:t>
        <a:bodyPr/>
        <a:lstStyle/>
        <a:p>
          <a:r>
            <a:rPr lang="en-US" dirty="0"/>
            <a:t>What is </a:t>
          </a:r>
          <a:r>
            <a:rPr lang="en-US" dirty="0">
              <a:solidFill>
                <a:schemeClr val="bg1"/>
              </a:solidFill>
            </a:rPr>
            <a:t>the</a:t>
          </a:r>
          <a:r>
            <a:rPr lang="en-US" dirty="0"/>
            <a:t> impact on proficiency rates </a:t>
          </a:r>
          <a:r>
            <a:rPr lang="en-US" dirty="0">
              <a:solidFill>
                <a:schemeClr val="bg1"/>
              </a:solidFill>
            </a:rPr>
            <a:t>of</a:t>
          </a:r>
          <a:r>
            <a:rPr lang="en-US" dirty="0">
              <a:solidFill>
                <a:srgbClr val="FF0000"/>
              </a:solidFill>
            </a:rPr>
            <a:t> </a:t>
          </a:r>
          <a:r>
            <a:rPr lang="en-US" dirty="0"/>
            <a:t>removing alternate assessment proficiency scores?</a:t>
          </a:r>
        </a:p>
      </dgm:t>
    </dgm:pt>
    <dgm:pt modelId="{CEA41A6D-41A0-4CF9-B6CD-C3503AFAD19F}" type="parTrans" cxnId="{2CD38824-DA76-47C2-9BDF-6FF86F410608}">
      <dgm:prSet/>
      <dgm:spPr/>
      <dgm:t>
        <a:bodyPr/>
        <a:lstStyle/>
        <a:p>
          <a:endParaRPr lang="en-US"/>
        </a:p>
      </dgm:t>
    </dgm:pt>
    <dgm:pt modelId="{BDDD38EF-CEFA-4656-AA43-C53A9668C358}" type="sibTrans" cxnId="{2CD38824-DA76-47C2-9BDF-6FF86F410608}">
      <dgm:prSet/>
      <dgm:spPr/>
      <dgm:t>
        <a:bodyPr/>
        <a:lstStyle/>
        <a:p>
          <a:endParaRPr lang="en-US"/>
        </a:p>
      </dgm:t>
    </dgm:pt>
    <dgm:pt modelId="{4744B7AB-F1E2-4A80-9401-FF12A50E83B8}" type="pres">
      <dgm:prSet presAssocID="{72E8D6D2-1EE3-4BAE-92FE-F884CC48207C}" presName="Name0" presStyleCnt="0">
        <dgm:presLayoutVars>
          <dgm:dir/>
          <dgm:animLvl val="lvl"/>
          <dgm:resizeHandles val="exact"/>
        </dgm:presLayoutVars>
      </dgm:prSet>
      <dgm:spPr/>
      <dgm:t>
        <a:bodyPr/>
        <a:lstStyle/>
        <a:p>
          <a:endParaRPr lang="en-US"/>
        </a:p>
      </dgm:t>
    </dgm:pt>
    <dgm:pt modelId="{78D4886D-A129-4B72-AB56-D911CD089230}" type="pres">
      <dgm:prSet presAssocID="{16D03442-D7AB-4E84-BE1D-9217A29B7B9B}" presName="linNode" presStyleCnt="0"/>
      <dgm:spPr/>
    </dgm:pt>
    <dgm:pt modelId="{230A4BBB-727B-402B-9EA0-42DBB2A07ADF}" type="pres">
      <dgm:prSet presAssocID="{16D03442-D7AB-4E84-BE1D-9217A29B7B9B}" presName="parTx" presStyleLbl="revTx" presStyleIdx="0" presStyleCnt="2">
        <dgm:presLayoutVars>
          <dgm:chMax val="1"/>
          <dgm:bulletEnabled val="1"/>
        </dgm:presLayoutVars>
      </dgm:prSet>
      <dgm:spPr/>
      <dgm:t>
        <a:bodyPr/>
        <a:lstStyle/>
        <a:p>
          <a:endParaRPr lang="en-US"/>
        </a:p>
      </dgm:t>
    </dgm:pt>
    <dgm:pt modelId="{A4990975-BDDE-4926-8684-942A1AB9F2DB}" type="pres">
      <dgm:prSet presAssocID="{16D03442-D7AB-4E84-BE1D-9217A29B7B9B}" presName="bracket" presStyleLbl="parChTrans1D1" presStyleIdx="0" presStyleCnt="2"/>
      <dgm:spPr/>
    </dgm:pt>
    <dgm:pt modelId="{F199EB7B-3F9E-4254-B6D0-DFAE38F8D125}" type="pres">
      <dgm:prSet presAssocID="{16D03442-D7AB-4E84-BE1D-9217A29B7B9B}" presName="spH" presStyleCnt="0"/>
      <dgm:spPr/>
    </dgm:pt>
    <dgm:pt modelId="{5360A9A1-97BD-431D-90F3-63629B5DB4C9}" type="pres">
      <dgm:prSet presAssocID="{16D03442-D7AB-4E84-BE1D-9217A29B7B9B}" presName="desTx" presStyleLbl="node1" presStyleIdx="0" presStyleCnt="2">
        <dgm:presLayoutVars>
          <dgm:bulletEnabled val="1"/>
        </dgm:presLayoutVars>
      </dgm:prSet>
      <dgm:spPr/>
      <dgm:t>
        <a:bodyPr/>
        <a:lstStyle/>
        <a:p>
          <a:endParaRPr lang="en-US"/>
        </a:p>
      </dgm:t>
    </dgm:pt>
    <dgm:pt modelId="{32B1501A-192D-4F4C-9C4F-300E41F95643}" type="pres">
      <dgm:prSet presAssocID="{C09ADDF3-5FCD-4B90-AA8C-279010E43BD6}" presName="spV" presStyleCnt="0"/>
      <dgm:spPr/>
    </dgm:pt>
    <dgm:pt modelId="{24BC99DA-60FE-42CF-B196-2DB18F4572D5}" type="pres">
      <dgm:prSet presAssocID="{C7AB6DDF-701A-4A7E-87B7-975E2E17D9F5}" presName="linNode" presStyleCnt="0"/>
      <dgm:spPr/>
    </dgm:pt>
    <dgm:pt modelId="{DFE72769-831F-45F4-A1F3-C00647F25D06}" type="pres">
      <dgm:prSet presAssocID="{C7AB6DDF-701A-4A7E-87B7-975E2E17D9F5}" presName="parTx" presStyleLbl="revTx" presStyleIdx="1" presStyleCnt="2">
        <dgm:presLayoutVars>
          <dgm:chMax val="1"/>
          <dgm:bulletEnabled val="1"/>
        </dgm:presLayoutVars>
      </dgm:prSet>
      <dgm:spPr/>
      <dgm:t>
        <a:bodyPr/>
        <a:lstStyle/>
        <a:p>
          <a:endParaRPr lang="en-US"/>
        </a:p>
      </dgm:t>
    </dgm:pt>
    <dgm:pt modelId="{162FDCCA-F52B-4166-BD72-814D51ACCF15}" type="pres">
      <dgm:prSet presAssocID="{C7AB6DDF-701A-4A7E-87B7-975E2E17D9F5}" presName="bracket" presStyleLbl="parChTrans1D1" presStyleIdx="1" presStyleCnt="2"/>
      <dgm:spPr/>
    </dgm:pt>
    <dgm:pt modelId="{D6216B6A-4AEF-486A-B1D2-B973EBF4D482}" type="pres">
      <dgm:prSet presAssocID="{C7AB6DDF-701A-4A7E-87B7-975E2E17D9F5}" presName="spH" presStyleCnt="0"/>
      <dgm:spPr/>
    </dgm:pt>
    <dgm:pt modelId="{2947F5A7-AE11-40FF-9048-2636F262F2DD}" type="pres">
      <dgm:prSet presAssocID="{C7AB6DDF-701A-4A7E-87B7-975E2E17D9F5}" presName="desTx" presStyleLbl="node1" presStyleIdx="1" presStyleCnt="2">
        <dgm:presLayoutVars>
          <dgm:bulletEnabled val="1"/>
        </dgm:presLayoutVars>
      </dgm:prSet>
      <dgm:spPr/>
      <dgm:t>
        <a:bodyPr/>
        <a:lstStyle/>
        <a:p>
          <a:endParaRPr lang="en-US"/>
        </a:p>
      </dgm:t>
    </dgm:pt>
  </dgm:ptLst>
  <dgm:cxnLst>
    <dgm:cxn modelId="{4BA13B20-D4CE-461E-9824-560CEE17FE16}" type="presOf" srcId="{C20ADC93-C535-4351-A848-149D9A928F84}" destId="{2947F5A7-AE11-40FF-9048-2636F262F2DD}" srcOrd="0" destOrd="0" presId="urn:diagrams.loki3.com/BracketList"/>
    <dgm:cxn modelId="{EAFA73C9-DD80-4E97-917D-9432B2C9F4F6}" srcId="{72E8D6D2-1EE3-4BAE-92FE-F884CC48207C}" destId="{16D03442-D7AB-4E84-BE1D-9217A29B7B9B}" srcOrd="0" destOrd="0" parTransId="{ADC3E098-D3AD-4F2A-AC67-D47AFB680F81}" sibTransId="{C09ADDF3-5FCD-4B90-AA8C-279010E43BD6}"/>
    <dgm:cxn modelId="{DBA949C3-8BCD-4147-A688-D17599A44840}" srcId="{72E8D6D2-1EE3-4BAE-92FE-F884CC48207C}" destId="{C7AB6DDF-701A-4A7E-87B7-975E2E17D9F5}" srcOrd="1" destOrd="0" parTransId="{194814F9-2531-4CFA-B99C-200584963193}" sibTransId="{27E7FDC7-2AFF-4A5F-A82F-1ECB9D5464A2}"/>
    <dgm:cxn modelId="{860ABD2C-873C-4E7F-8CC5-BC452883B9B4}" type="presOf" srcId="{16D03442-D7AB-4E84-BE1D-9217A29B7B9B}" destId="{230A4BBB-727B-402B-9EA0-42DBB2A07ADF}" srcOrd="0" destOrd="0" presId="urn:diagrams.loki3.com/BracketList"/>
    <dgm:cxn modelId="{6A3C049B-5496-4BB0-A367-8D61D14427AE}" type="presOf" srcId="{D5AB5F2A-C23F-4C7A-8184-3BFCA40831B7}" destId="{5360A9A1-97BD-431D-90F3-63629B5DB4C9}" srcOrd="0" destOrd="0" presId="urn:diagrams.loki3.com/BracketList"/>
    <dgm:cxn modelId="{06F0BF58-50FF-47EB-A38A-25DD08A1B471}" type="presOf" srcId="{0E4C5B91-4B78-4B74-9C7D-1F2E230DD1DD}" destId="{2947F5A7-AE11-40FF-9048-2636F262F2DD}" srcOrd="0" destOrd="1" presId="urn:diagrams.loki3.com/BracketList"/>
    <dgm:cxn modelId="{7553FBDB-85B2-455E-9650-6E7A58293F51}" srcId="{C7AB6DDF-701A-4A7E-87B7-975E2E17D9F5}" destId="{C20ADC93-C535-4351-A848-149D9A928F84}" srcOrd="0" destOrd="0" parTransId="{9A68E20C-AB6A-404B-8594-57CCCC61C1CB}" sibTransId="{B0317FC9-A178-4CDC-97AF-750F5341B9D3}"/>
    <dgm:cxn modelId="{A1EF2A06-6D9E-4B7B-A7DB-09299EBB6C7C}" srcId="{16D03442-D7AB-4E84-BE1D-9217A29B7B9B}" destId="{DD520A7A-FB35-448C-A6FF-947501A596A7}" srcOrd="1" destOrd="0" parTransId="{1343313E-DEE7-464D-8492-AA9BDA262364}" sibTransId="{297CE52B-1849-4DC4-9F29-769ABBDF3E1B}"/>
    <dgm:cxn modelId="{A6E12D17-C6A3-4897-A8D5-B7A0AABC08BF}" type="presOf" srcId="{DD520A7A-FB35-448C-A6FF-947501A596A7}" destId="{5360A9A1-97BD-431D-90F3-63629B5DB4C9}" srcOrd="0" destOrd="1" presId="urn:diagrams.loki3.com/BracketList"/>
    <dgm:cxn modelId="{63D2481F-10C5-4D17-A1D6-BB552E65E406}" type="presOf" srcId="{2921FD8E-C5FB-4260-899F-2D413253C937}" destId="{2947F5A7-AE11-40FF-9048-2636F262F2DD}" srcOrd="0" destOrd="2" presId="urn:diagrams.loki3.com/BracketList"/>
    <dgm:cxn modelId="{CFE9808F-86F2-4751-B410-8AD6C8FFFF06}" type="presOf" srcId="{C7AB6DDF-701A-4A7E-87B7-975E2E17D9F5}" destId="{DFE72769-831F-45F4-A1F3-C00647F25D06}" srcOrd="0" destOrd="0" presId="urn:diagrams.loki3.com/BracketList"/>
    <dgm:cxn modelId="{46A89628-4978-46E0-814D-BFB998635CEE}" srcId="{16D03442-D7AB-4E84-BE1D-9217A29B7B9B}" destId="{98133206-3E7B-49F1-828D-081A2A3437F0}" srcOrd="2" destOrd="0" parTransId="{C1E0EDAE-1364-45FA-A67A-4DF54039BD19}" sibTransId="{41988154-8DCF-48B0-81F7-480D81B416C5}"/>
    <dgm:cxn modelId="{4A737562-2D43-478D-AFFE-049EC63293DB}" type="presOf" srcId="{72E8D6D2-1EE3-4BAE-92FE-F884CC48207C}" destId="{4744B7AB-F1E2-4A80-9401-FF12A50E83B8}" srcOrd="0" destOrd="0" presId="urn:diagrams.loki3.com/BracketList"/>
    <dgm:cxn modelId="{F8174960-E645-4D92-89F2-0EDA6941DB26}" type="presOf" srcId="{98133206-3E7B-49F1-828D-081A2A3437F0}" destId="{5360A9A1-97BD-431D-90F3-63629B5DB4C9}" srcOrd="0" destOrd="2" presId="urn:diagrams.loki3.com/BracketList"/>
    <dgm:cxn modelId="{50696E31-CD23-446B-8B5C-D7161DE2573A}" srcId="{C7AB6DDF-701A-4A7E-87B7-975E2E17D9F5}" destId="{0E4C5B91-4B78-4B74-9C7D-1F2E230DD1DD}" srcOrd="1" destOrd="0" parTransId="{82CF5C00-F34C-42CE-A8B4-A838E3B92C4F}" sibTransId="{2611CD4F-4866-46BC-AE93-E2612AF0E028}"/>
    <dgm:cxn modelId="{2CD38824-DA76-47C2-9BDF-6FF86F410608}" srcId="{C7AB6DDF-701A-4A7E-87B7-975E2E17D9F5}" destId="{2921FD8E-C5FB-4260-899F-2D413253C937}" srcOrd="2" destOrd="0" parTransId="{CEA41A6D-41A0-4CF9-B6CD-C3503AFAD19F}" sibTransId="{BDDD38EF-CEFA-4656-AA43-C53A9668C358}"/>
    <dgm:cxn modelId="{90A38E33-A91C-4D15-80F6-F429E86CB63D}" srcId="{16D03442-D7AB-4E84-BE1D-9217A29B7B9B}" destId="{D5AB5F2A-C23F-4C7A-8184-3BFCA40831B7}" srcOrd="0" destOrd="0" parTransId="{7D8F6D66-EE49-426F-8B0B-B53DC5D62EFE}" sibTransId="{24959579-1FA2-43E9-95A8-38E8A54FAD4C}"/>
    <dgm:cxn modelId="{EBC3CC2C-2D95-40F7-8324-E0B504B39604}" type="presParOf" srcId="{4744B7AB-F1E2-4A80-9401-FF12A50E83B8}" destId="{78D4886D-A129-4B72-AB56-D911CD089230}" srcOrd="0" destOrd="0" presId="urn:diagrams.loki3.com/BracketList"/>
    <dgm:cxn modelId="{CE5391C5-049A-4B28-9B1E-C84C5989C6F1}" type="presParOf" srcId="{78D4886D-A129-4B72-AB56-D911CD089230}" destId="{230A4BBB-727B-402B-9EA0-42DBB2A07ADF}" srcOrd="0" destOrd="0" presId="urn:diagrams.loki3.com/BracketList"/>
    <dgm:cxn modelId="{D4FEBD6A-2D6A-48C2-86AB-96E77FE0C1F4}" type="presParOf" srcId="{78D4886D-A129-4B72-AB56-D911CD089230}" destId="{A4990975-BDDE-4926-8684-942A1AB9F2DB}" srcOrd="1" destOrd="0" presId="urn:diagrams.loki3.com/BracketList"/>
    <dgm:cxn modelId="{29F3923D-E5C8-4775-A4E9-902AECBC8BA2}" type="presParOf" srcId="{78D4886D-A129-4B72-AB56-D911CD089230}" destId="{F199EB7B-3F9E-4254-B6D0-DFAE38F8D125}" srcOrd="2" destOrd="0" presId="urn:diagrams.loki3.com/BracketList"/>
    <dgm:cxn modelId="{31A68FA4-A543-401D-BEC3-621F8E1BE10E}" type="presParOf" srcId="{78D4886D-A129-4B72-AB56-D911CD089230}" destId="{5360A9A1-97BD-431D-90F3-63629B5DB4C9}" srcOrd="3" destOrd="0" presId="urn:diagrams.loki3.com/BracketList"/>
    <dgm:cxn modelId="{9FC5EDB7-125C-4DEF-90E9-EFA1C9E6CCBE}" type="presParOf" srcId="{4744B7AB-F1E2-4A80-9401-FF12A50E83B8}" destId="{32B1501A-192D-4F4C-9C4F-300E41F95643}" srcOrd="1" destOrd="0" presId="urn:diagrams.loki3.com/BracketList"/>
    <dgm:cxn modelId="{813CD69F-D7C0-45A7-8F65-17E9039691E0}" type="presParOf" srcId="{4744B7AB-F1E2-4A80-9401-FF12A50E83B8}" destId="{24BC99DA-60FE-42CF-B196-2DB18F4572D5}" srcOrd="2" destOrd="0" presId="urn:diagrams.loki3.com/BracketList"/>
    <dgm:cxn modelId="{F76C92A5-4D52-4E01-8A82-52A5525BB792}" type="presParOf" srcId="{24BC99DA-60FE-42CF-B196-2DB18F4572D5}" destId="{DFE72769-831F-45F4-A1F3-C00647F25D06}" srcOrd="0" destOrd="0" presId="urn:diagrams.loki3.com/BracketList"/>
    <dgm:cxn modelId="{CFEE3D6D-5D69-46DB-9595-12CF0E9AC8C8}" type="presParOf" srcId="{24BC99DA-60FE-42CF-B196-2DB18F4572D5}" destId="{162FDCCA-F52B-4166-BD72-814D51ACCF15}" srcOrd="1" destOrd="0" presId="urn:diagrams.loki3.com/BracketList"/>
    <dgm:cxn modelId="{8553E3F7-4D7E-4206-B457-F505DB6E27C9}" type="presParOf" srcId="{24BC99DA-60FE-42CF-B196-2DB18F4572D5}" destId="{D6216B6A-4AEF-486A-B1D2-B973EBF4D482}" srcOrd="2" destOrd="0" presId="urn:diagrams.loki3.com/BracketList"/>
    <dgm:cxn modelId="{9C95548C-899D-4E3D-9A9C-FC96501929B4}" type="presParOf" srcId="{24BC99DA-60FE-42CF-B196-2DB18F4572D5}" destId="{2947F5A7-AE11-40FF-9048-2636F262F2DD}"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2E8D6D2-1EE3-4BAE-92FE-F884CC48207C}"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16D03442-D7AB-4E84-BE1D-9217A29B7B9B}">
      <dgm:prSet phldrT="[Text]"/>
      <dgm:spPr/>
      <dgm:t>
        <a:bodyPr/>
        <a:lstStyle/>
        <a:p>
          <a:r>
            <a:rPr lang="en-US" dirty="0"/>
            <a:t>Establish baselines</a:t>
          </a:r>
        </a:p>
      </dgm:t>
    </dgm:pt>
    <dgm:pt modelId="{ADC3E098-D3AD-4F2A-AC67-D47AFB680F81}" type="parTrans" cxnId="{EAFA73C9-DD80-4E97-917D-9432B2C9F4F6}">
      <dgm:prSet/>
      <dgm:spPr/>
      <dgm:t>
        <a:bodyPr/>
        <a:lstStyle/>
        <a:p>
          <a:endParaRPr lang="en-US"/>
        </a:p>
      </dgm:t>
    </dgm:pt>
    <dgm:pt modelId="{C09ADDF3-5FCD-4B90-AA8C-279010E43BD6}" type="sibTrans" cxnId="{EAFA73C9-DD80-4E97-917D-9432B2C9F4F6}">
      <dgm:prSet/>
      <dgm:spPr/>
      <dgm:t>
        <a:bodyPr/>
        <a:lstStyle/>
        <a:p>
          <a:endParaRPr lang="en-US"/>
        </a:p>
      </dgm:t>
    </dgm:pt>
    <dgm:pt modelId="{D5AB5F2A-C23F-4C7A-8184-3BFCA40831B7}">
      <dgm:prSet phldrT="[Text]"/>
      <dgm:spPr/>
      <dgm:t>
        <a:bodyPr/>
        <a:lstStyle/>
        <a:p>
          <a:r>
            <a:rPr lang="en-US" dirty="0"/>
            <a:t>Review historical state data trends (e.g., last three years or national norms)</a:t>
          </a:r>
        </a:p>
      </dgm:t>
    </dgm:pt>
    <dgm:pt modelId="{7D8F6D66-EE49-426F-8B0B-B53DC5D62EFE}" type="parTrans" cxnId="{90A38E33-A91C-4D15-80F6-F429E86CB63D}">
      <dgm:prSet/>
      <dgm:spPr/>
      <dgm:t>
        <a:bodyPr/>
        <a:lstStyle/>
        <a:p>
          <a:endParaRPr lang="en-US"/>
        </a:p>
      </dgm:t>
    </dgm:pt>
    <dgm:pt modelId="{24959579-1FA2-43E9-95A8-38E8A54FAD4C}" type="sibTrans" cxnId="{90A38E33-A91C-4D15-80F6-F429E86CB63D}">
      <dgm:prSet/>
      <dgm:spPr/>
      <dgm:t>
        <a:bodyPr/>
        <a:lstStyle/>
        <a:p>
          <a:endParaRPr lang="en-US"/>
        </a:p>
      </dgm:t>
    </dgm:pt>
    <dgm:pt modelId="{C7AB6DDF-701A-4A7E-87B7-975E2E17D9F5}">
      <dgm:prSet phldrT="[Text]"/>
      <dgm:spPr/>
      <dgm:t>
        <a:bodyPr/>
        <a:lstStyle/>
        <a:p>
          <a:r>
            <a:rPr lang="en-US" dirty="0"/>
            <a:t>Additional considerations</a:t>
          </a:r>
        </a:p>
      </dgm:t>
    </dgm:pt>
    <dgm:pt modelId="{194814F9-2531-4CFA-B99C-200584963193}" type="parTrans" cxnId="{DBA949C3-8BCD-4147-A688-D17599A44840}">
      <dgm:prSet/>
      <dgm:spPr/>
      <dgm:t>
        <a:bodyPr/>
        <a:lstStyle/>
        <a:p>
          <a:endParaRPr lang="en-US"/>
        </a:p>
      </dgm:t>
    </dgm:pt>
    <dgm:pt modelId="{27E7FDC7-2AFF-4A5F-A82F-1ECB9D5464A2}" type="sibTrans" cxnId="{DBA949C3-8BCD-4147-A688-D17599A44840}">
      <dgm:prSet/>
      <dgm:spPr/>
      <dgm:t>
        <a:bodyPr/>
        <a:lstStyle/>
        <a:p>
          <a:endParaRPr lang="en-US"/>
        </a:p>
      </dgm:t>
    </dgm:pt>
    <dgm:pt modelId="{C20ADC93-C535-4351-A848-149D9A928F84}">
      <dgm:prSet phldrT="[Text]"/>
      <dgm:spPr/>
      <dgm:t>
        <a:bodyPr/>
        <a:lstStyle/>
        <a:p>
          <a:r>
            <a:rPr lang="en-US" dirty="0"/>
            <a:t>What is the impact of missing 2019–20 statewide assessments on trend data?</a:t>
          </a:r>
        </a:p>
      </dgm:t>
    </dgm:pt>
    <dgm:pt modelId="{9A68E20C-AB6A-404B-8594-57CCCC61C1CB}" type="parTrans" cxnId="{7553FBDB-85B2-455E-9650-6E7A58293F51}">
      <dgm:prSet/>
      <dgm:spPr/>
      <dgm:t>
        <a:bodyPr/>
        <a:lstStyle/>
        <a:p>
          <a:endParaRPr lang="en-US"/>
        </a:p>
      </dgm:t>
    </dgm:pt>
    <dgm:pt modelId="{B0317FC9-A178-4CDC-97AF-750F5341B9D3}" type="sibTrans" cxnId="{7553FBDB-85B2-455E-9650-6E7A58293F51}">
      <dgm:prSet/>
      <dgm:spPr/>
      <dgm:t>
        <a:bodyPr/>
        <a:lstStyle/>
        <a:p>
          <a:endParaRPr lang="en-US"/>
        </a:p>
      </dgm:t>
    </dgm:pt>
    <dgm:pt modelId="{0E4C5B91-4B78-4B74-9C7D-1F2E230DD1DD}">
      <dgm:prSet/>
      <dgm:spPr/>
      <dgm:t>
        <a:bodyPr/>
        <a:lstStyle/>
        <a:p>
          <a:r>
            <a:rPr lang="en-US" dirty="0"/>
            <a:t>What is the impact of COVID-19 on student knowledge and skills on the 2020–21 statewide assessment results?</a:t>
          </a:r>
        </a:p>
      </dgm:t>
    </dgm:pt>
    <dgm:pt modelId="{82CF5C00-F34C-42CE-A8B4-A838E3B92C4F}" type="parTrans" cxnId="{50696E31-CD23-446B-8B5C-D7161DE2573A}">
      <dgm:prSet/>
      <dgm:spPr/>
      <dgm:t>
        <a:bodyPr/>
        <a:lstStyle/>
        <a:p>
          <a:endParaRPr lang="en-US"/>
        </a:p>
      </dgm:t>
    </dgm:pt>
    <dgm:pt modelId="{2611CD4F-4866-46BC-AE93-E2612AF0E028}" type="sibTrans" cxnId="{50696E31-CD23-446B-8B5C-D7161DE2573A}">
      <dgm:prSet/>
      <dgm:spPr/>
      <dgm:t>
        <a:bodyPr/>
        <a:lstStyle/>
        <a:p>
          <a:endParaRPr lang="en-US"/>
        </a:p>
      </dgm:t>
    </dgm:pt>
    <dgm:pt modelId="{56C93CEC-D82A-48CE-BF3F-A5BE0772960F}">
      <dgm:prSet phldrT="[Text]"/>
      <dgm:spPr/>
      <dgm:t>
        <a:bodyPr/>
        <a:lstStyle/>
        <a:p>
          <a:r>
            <a:rPr lang="en-US" dirty="0"/>
            <a:t>Calculate the gap in proficiency rates for children with IEPs and all students in reading/language arts and mathematics at grades 4, 8, and high </a:t>
          </a:r>
          <a:r>
            <a:rPr lang="en-US" dirty="0">
              <a:solidFill>
                <a:schemeClr val="bg1"/>
              </a:solidFill>
            </a:rPr>
            <a:t>school</a:t>
          </a:r>
        </a:p>
      </dgm:t>
    </dgm:pt>
    <dgm:pt modelId="{D447BB24-7998-4DEE-B233-6DD082792444}" type="parTrans" cxnId="{E31D2FBF-7FEA-40ED-8D5E-D6FBFDD7118B}">
      <dgm:prSet/>
      <dgm:spPr/>
      <dgm:t>
        <a:bodyPr/>
        <a:lstStyle/>
        <a:p>
          <a:endParaRPr lang="en-US"/>
        </a:p>
      </dgm:t>
    </dgm:pt>
    <dgm:pt modelId="{CED5035B-FD85-429B-AB28-173C20AE9351}" type="sibTrans" cxnId="{E31D2FBF-7FEA-40ED-8D5E-D6FBFDD7118B}">
      <dgm:prSet/>
      <dgm:spPr/>
      <dgm:t>
        <a:bodyPr/>
        <a:lstStyle/>
        <a:p>
          <a:endParaRPr lang="en-US"/>
        </a:p>
      </dgm:t>
    </dgm:pt>
    <dgm:pt modelId="{7DE361A1-8DC9-4224-B365-F1A962BD58CD}">
      <dgm:prSet phldrT="[Text]"/>
      <dgm:spPr/>
      <dgm:t>
        <a:bodyPr/>
        <a:lstStyle/>
        <a:p>
          <a:r>
            <a:rPr lang="en-US" dirty="0"/>
            <a:t>Determine if baselines will be the same for all reported grades</a:t>
          </a:r>
        </a:p>
      </dgm:t>
    </dgm:pt>
    <dgm:pt modelId="{41FE5ADE-4E0E-4CE4-A250-5547B1190CBF}" type="parTrans" cxnId="{EAD29585-0158-4F8C-B53B-3A7FF7DB16AC}">
      <dgm:prSet/>
      <dgm:spPr/>
      <dgm:t>
        <a:bodyPr/>
        <a:lstStyle/>
        <a:p>
          <a:endParaRPr lang="en-US"/>
        </a:p>
      </dgm:t>
    </dgm:pt>
    <dgm:pt modelId="{B0A22616-C9C9-440E-BA01-0F0D879E6EF4}" type="sibTrans" cxnId="{EAD29585-0158-4F8C-B53B-3A7FF7DB16AC}">
      <dgm:prSet/>
      <dgm:spPr/>
      <dgm:t>
        <a:bodyPr/>
        <a:lstStyle/>
        <a:p>
          <a:endParaRPr lang="en-US"/>
        </a:p>
      </dgm:t>
    </dgm:pt>
    <dgm:pt modelId="{655B1A26-AE3C-4D15-B814-0915054BF18B}">
      <dgm:prSet/>
      <dgm:spPr/>
      <dgm:t>
        <a:bodyPr/>
        <a:lstStyle/>
        <a:p>
          <a:r>
            <a:rPr lang="en-US" dirty="0"/>
            <a:t>Determine if baselines will be the same for mathematics and reading/language arts</a:t>
          </a:r>
        </a:p>
      </dgm:t>
    </dgm:pt>
    <dgm:pt modelId="{77000EA8-B8CF-4724-B101-6FB7A77EA34B}" type="parTrans" cxnId="{264565E1-887C-495A-8790-F6BEEC44C5FE}">
      <dgm:prSet/>
      <dgm:spPr/>
      <dgm:t>
        <a:bodyPr/>
        <a:lstStyle/>
        <a:p>
          <a:endParaRPr lang="en-US"/>
        </a:p>
      </dgm:t>
    </dgm:pt>
    <dgm:pt modelId="{41FDB386-1950-4944-847B-E31ECCBBD573}" type="sibTrans" cxnId="{264565E1-887C-495A-8790-F6BEEC44C5FE}">
      <dgm:prSet/>
      <dgm:spPr/>
      <dgm:t>
        <a:bodyPr/>
        <a:lstStyle/>
        <a:p>
          <a:endParaRPr lang="en-US"/>
        </a:p>
      </dgm:t>
    </dgm:pt>
    <dgm:pt modelId="{4744B7AB-F1E2-4A80-9401-FF12A50E83B8}" type="pres">
      <dgm:prSet presAssocID="{72E8D6D2-1EE3-4BAE-92FE-F884CC48207C}" presName="Name0" presStyleCnt="0">
        <dgm:presLayoutVars>
          <dgm:dir/>
          <dgm:animLvl val="lvl"/>
          <dgm:resizeHandles val="exact"/>
        </dgm:presLayoutVars>
      </dgm:prSet>
      <dgm:spPr/>
      <dgm:t>
        <a:bodyPr/>
        <a:lstStyle/>
        <a:p>
          <a:endParaRPr lang="en-US"/>
        </a:p>
      </dgm:t>
    </dgm:pt>
    <dgm:pt modelId="{78D4886D-A129-4B72-AB56-D911CD089230}" type="pres">
      <dgm:prSet presAssocID="{16D03442-D7AB-4E84-BE1D-9217A29B7B9B}" presName="linNode" presStyleCnt="0"/>
      <dgm:spPr/>
    </dgm:pt>
    <dgm:pt modelId="{230A4BBB-727B-402B-9EA0-42DBB2A07ADF}" type="pres">
      <dgm:prSet presAssocID="{16D03442-D7AB-4E84-BE1D-9217A29B7B9B}" presName="parTx" presStyleLbl="revTx" presStyleIdx="0" presStyleCnt="2">
        <dgm:presLayoutVars>
          <dgm:chMax val="1"/>
          <dgm:bulletEnabled val="1"/>
        </dgm:presLayoutVars>
      </dgm:prSet>
      <dgm:spPr/>
      <dgm:t>
        <a:bodyPr/>
        <a:lstStyle/>
        <a:p>
          <a:endParaRPr lang="en-US"/>
        </a:p>
      </dgm:t>
    </dgm:pt>
    <dgm:pt modelId="{A4990975-BDDE-4926-8684-942A1AB9F2DB}" type="pres">
      <dgm:prSet presAssocID="{16D03442-D7AB-4E84-BE1D-9217A29B7B9B}" presName="bracket" presStyleLbl="parChTrans1D1" presStyleIdx="0" presStyleCnt="2"/>
      <dgm:spPr/>
    </dgm:pt>
    <dgm:pt modelId="{F199EB7B-3F9E-4254-B6D0-DFAE38F8D125}" type="pres">
      <dgm:prSet presAssocID="{16D03442-D7AB-4E84-BE1D-9217A29B7B9B}" presName="spH" presStyleCnt="0"/>
      <dgm:spPr/>
    </dgm:pt>
    <dgm:pt modelId="{5360A9A1-97BD-431D-90F3-63629B5DB4C9}" type="pres">
      <dgm:prSet presAssocID="{16D03442-D7AB-4E84-BE1D-9217A29B7B9B}" presName="desTx" presStyleLbl="node1" presStyleIdx="0" presStyleCnt="2">
        <dgm:presLayoutVars>
          <dgm:bulletEnabled val="1"/>
        </dgm:presLayoutVars>
      </dgm:prSet>
      <dgm:spPr/>
      <dgm:t>
        <a:bodyPr/>
        <a:lstStyle/>
        <a:p>
          <a:endParaRPr lang="en-US"/>
        </a:p>
      </dgm:t>
    </dgm:pt>
    <dgm:pt modelId="{32B1501A-192D-4F4C-9C4F-300E41F95643}" type="pres">
      <dgm:prSet presAssocID="{C09ADDF3-5FCD-4B90-AA8C-279010E43BD6}" presName="spV" presStyleCnt="0"/>
      <dgm:spPr/>
    </dgm:pt>
    <dgm:pt modelId="{24BC99DA-60FE-42CF-B196-2DB18F4572D5}" type="pres">
      <dgm:prSet presAssocID="{C7AB6DDF-701A-4A7E-87B7-975E2E17D9F5}" presName="linNode" presStyleCnt="0"/>
      <dgm:spPr/>
    </dgm:pt>
    <dgm:pt modelId="{DFE72769-831F-45F4-A1F3-C00647F25D06}" type="pres">
      <dgm:prSet presAssocID="{C7AB6DDF-701A-4A7E-87B7-975E2E17D9F5}" presName="parTx" presStyleLbl="revTx" presStyleIdx="1" presStyleCnt="2">
        <dgm:presLayoutVars>
          <dgm:chMax val="1"/>
          <dgm:bulletEnabled val="1"/>
        </dgm:presLayoutVars>
      </dgm:prSet>
      <dgm:spPr/>
      <dgm:t>
        <a:bodyPr/>
        <a:lstStyle/>
        <a:p>
          <a:endParaRPr lang="en-US"/>
        </a:p>
      </dgm:t>
    </dgm:pt>
    <dgm:pt modelId="{162FDCCA-F52B-4166-BD72-814D51ACCF15}" type="pres">
      <dgm:prSet presAssocID="{C7AB6DDF-701A-4A7E-87B7-975E2E17D9F5}" presName="bracket" presStyleLbl="parChTrans1D1" presStyleIdx="1" presStyleCnt="2"/>
      <dgm:spPr/>
    </dgm:pt>
    <dgm:pt modelId="{D6216B6A-4AEF-486A-B1D2-B973EBF4D482}" type="pres">
      <dgm:prSet presAssocID="{C7AB6DDF-701A-4A7E-87B7-975E2E17D9F5}" presName="spH" presStyleCnt="0"/>
      <dgm:spPr/>
    </dgm:pt>
    <dgm:pt modelId="{2947F5A7-AE11-40FF-9048-2636F262F2DD}" type="pres">
      <dgm:prSet presAssocID="{C7AB6DDF-701A-4A7E-87B7-975E2E17D9F5}" presName="desTx" presStyleLbl="node1" presStyleIdx="1" presStyleCnt="2">
        <dgm:presLayoutVars>
          <dgm:bulletEnabled val="1"/>
        </dgm:presLayoutVars>
      </dgm:prSet>
      <dgm:spPr/>
      <dgm:t>
        <a:bodyPr/>
        <a:lstStyle/>
        <a:p>
          <a:endParaRPr lang="en-US"/>
        </a:p>
      </dgm:t>
    </dgm:pt>
  </dgm:ptLst>
  <dgm:cxnLst>
    <dgm:cxn modelId="{4BA13B20-D4CE-461E-9824-560CEE17FE16}" type="presOf" srcId="{C20ADC93-C535-4351-A848-149D9A928F84}" destId="{2947F5A7-AE11-40FF-9048-2636F262F2DD}" srcOrd="0" destOrd="0" presId="urn:diagrams.loki3.com/BracketList"/>
    <dgm:cxn modelId="{EAFA73C9-DD80-4E97-917D-9432B2C9F4F6}" srcId="{72E8D6D2-1EE3-4BAE-92FE-F884CC48207C}" destId="{16D03442-D7AB-4E84-BE1D-9217A29B7B9B}" srcOrd="0" destOrd="0" parTransId="{ADC3E098-D3AD-4F2A-AC67-D47AFB680F81}" sibTransId="{C09ADDF3-5FCD-4B90-AA8C-279010E43BD6}"/>
    <dgm:cxn modelId="{DBA949C3-8BCD-4147-A688-D17599A44840}" srcId="{72E8D6D2-1EE3-4BAE-92FE-F884CC48207C}" destId="{C7AB6DDF-701A-4A7E-87B7-975E2E17D9F5}" srcOrd="1" destOrd="0" parTransId="{194814F9-2531-4CFA-B99C-200584963193}" sibTransId="{27E7FDC7-2AFF-4A5F-A82F-1ECB9D5464A2}"/>
    <dgm:cxn modelId="{EAD29585-0158-4F8C-B53B-3A7FF7DB16AC}" srcId="{16D03442-D7AB-4E84-BE1D-9217A29B7B9B}" destId="{7DE361A1-8DC9-4224-B365-F1A962BD58CD}" srcOrd="2" destOrd="0" parTransId="{41FE5ADE-4E0E-4CE4-A250-5547B1190CBF}" sibTransId="{B0A22616-C9C9-440E-BA01-0F0D879E6EF4}"/>
    <dgm:cxn modelId="{860ABD2C-873C-4E7F-8CC5-BC452883B9B4}" type="presOf" srcId="{16D03442-D7AB-4E84-BE1D-9217A29B7B9B}" destId="{230A4BBB-727B-402B-9EA0-42DBB2A07ADF}" srcOrd="0" destOrd="0" presId="urn:diagrams.loki3.com/BracketList"/>
    <dgm:cxn modelId="{6A3C049B-5496-4BB0-A367-8D61D14427AE}" type="presOf" srcId="{D5AB5F2A-C23F-4C7A-8184-3BFCA40831B7}" destId="{5360A9A1-97BD-431D-90F3-63629B5DB4C9}" srcOrd="0" destOrd="1" presId="urn:diagrams.loki3.com/BracketList"/>
    <dgm:cxn modelId="{247695AB-259B-48DB-8E4C-E2D6C901C1CF}" type="presOf" srcId="{7DE361A1-8DC9-4224-B365-F1A962BD58CD}" destId="{5360A9A1-97BD-431D-90F3-63629B5DB4C9}" srcOrd="0" destOrd="2" presId="urn:diagrams.loki3.com/BracketList"/>
    <dgm:cxn modelId="{06F0BF58-50FF-47EB-A38A-25DD08A1B471}" type="presOf" srcId="{0E4C5B91-4B78-4B74-9C7D-1F2E230DD1DD}" destId="{2947F5A7-AE11-40FF-9048-2636F262F2DD}" srcOrd="0" destOrd="1" presId="urn:diagrams.loki3.com/BracketList"/>
    <dgm:cxn modelId="{7553FBDB-85B2-455E-9650-6E7A58293F51}" srcId="{C7AB6DDF-701A-4A7E-87B7-975E2E17D9F5}" destId="{C20ADC93-C535-4351-A848-149D9A928F84}" srcOrd="0" destOrd="0" parTransId="{9A68E20C-AB6A-404B-8594-57CCCC61C1CB}" sibTransId="{B0317FC9-A178-4CDC-97AF-750F5341B9D3}"/>
    <dgm:cxn modelId="{CFE9808F-86F2-4751-B410-8AD6C8FFFF06}" type="presOf" srcId="{C7AB6DDF-701A-4A7E-87B7-975E2E17D9F5}" destId="{DFE72769-831F-45F4-A1F3-C00647F25D06}" srcOrd="0" destOrd="0" presId="urn:diagrams.loki3.com/BracketList"/>
    <dgm:cxn modelId="{E31D2FBF-7FEA-40ED-8D5E-D6FBFDD7118B}" srcId="{16D03442-D7AB-4E84-BE1D-9217A29B7B9B}" destId="{56C93CEC-D82A-48CE-BF3F-A5BE0772960F}" srcOrd="0" destOrd="0" parTransId="{D447BB24-7998-4DEE-B233-6DD082792444}" sibTransId="{CED5035B-FD85-429B-AB28-173C20AE9351}"/>
    <dgm:cxn modelId="{41CC7435-DF3A-4977-BD2D-7390C02970DE}" type="presOf" srcId="{56C93CEC-D82A-48CE-BF3F-A5BE0772960F}" destId="{5360A9A1-97BD-431D-90F3-63629B5DB4C9}" srcOrd="0" destOrd="0" presId="urn:diagrams.loki3.com/BracketList"/>
    <dgm:cxn modelId="{C7547B1C-049B-4858-A65B-434ECF1DCE19}" type="presOf" srcId="{655B1A26-AE3C-4D15-B814-0915054BF18B}" destId="{5360A9A1-97BD-431D-90F3-63629B5DB4C9}" srcOrd="0" destOrd="3" presId="urn:diagrams.loki3.com/BracketList"/>
    <dgm:cxn modelId="{4A737562-2D43-478D-AFFE-049EC63293DB}" type="presOf" srcId="{72E8D6D2-1EE3-4BAE-92FE-F884CC48207C}" destId="{4744B7AB-F1E2-4A80-9401-FF12A50E83B8}" srcOrd="0" destOrd="0" presId="urn:diagrams.loki3.com/BracketList"/>
    <dgm:cxn modelId="{264565E1-887C-495A-8790-F6BEEC44C5FE}" srcId="{16D03442-D7AB-4E84-BE1D-9217A29B7B9B}" destId="{655B1A26-AE3C-4D15-B814-0915054BF18B}" srcOrd="3" destOrd="0" parTransId="{77000EA8-B8CF-4724-B101-6FB7A77EA34B}" sibTransId="{41FDB386-1950-4944-847B-E31ECCBBD573}"/>
    <dgm:cxn modelId="{50696E31-CD23-446B-8B5C-D7161DE2573A}" srcId="{C7AB6DDF-701A-4A7E-87B7-975E2E17D9F5}" destId="{0E4C5B91-4B78-4B74-9C7D-1F2E230DD1DD}" srcOrd="1" destOrd="0" parTransId="{82CF5C00-F34C-42CE-A8B4-A838E3B92C4F}" sibTransId="{2611CD4F-4866-46BC-AE93-E2612AF0E028}"/>
    <dgm:cxn modelId="{90A38E33-A91C-4D15-80F6-F429E86CB63D}" srcId="{16D03442-D7AB-4E84-BE1D-9217A29B7B9B}" destId="{D5AB5F2A-C23F-4C7A-8184-3BFCA40831B7}" srcOrd="1" destOrd="0" parTransId="{7D8F6D66-EE49-426F-8B0B-B53DC5D62EFE}" sibTransId="{24959579-1FA2-43E9-95A8-38E8A54FAD4C}"/>
    <dgm:cxn modelId="{EBC3CC2C-2D95-40F7-8324-E0B504B39604}" type="presParOf" srcId="{4744B7AB-F1E2-4A80-9401-FF12A50E83B8}" destId="{78D4886D-A129-4B72-AB56-D911CD089230}" srcOrd="0" destOrd="0" presId="urn:diagrams.loki3.com/BracketList"/>
    <dgm:cxn modelId="{CE5391C5-049A-4B28-9B1E-C84C5989C6F1}" type="presParOf" srcId="{78D4886D-A129-4B72-AB56-D911CD089230}" destId="{230A4BBB-727B-402B-9EA0-42DBB2A07ADF}" srcOrd="0" destOrd="0" presId="urn:diagrams.loki3.com/BracketList"/>
    <dgm:cxn modelId="{D4FEBD6A-2D6A-48C2-86AB-96E77FE0C1F4}" type="presParOf" srcId="{78D4886D-A129-4B72-AB56-D911CD089230}" destId="{A4990975-BDDE-4926-8684-942A1AB9F2DB}" srcOrd="1" destOrd="0" presId="urn:diagrams.loki3.com/BracketList"/>
    <dgm:cxn modelId="{29F3923D-E5C8-4775-A4E9-902AECBC8BA2}" type="presParOf" srcId="{78D4886D-A129-4B72-AB56-D911CD089230}" destId="{F199EB7B-3F9E-4254-B6D0-DFAE38F8D125}" srcOrd="2" destOrd="0" presId="urn:diagrams.loki3.com/BracketList"/>
    <dgm:cxn modelId="{31A68FA4-A543-401D-BEC3-621F8E1BE10E}" type="presParOf" srcId="{78D4886D-A129-4B72-AB56-D911CD089230}" destId="{5360A9A1-97BD-431D-90F3-63629B5DB4C9}" srcOrd="3" destOrd="0" presId="urn:diagrams.loki3.com/BracketList"/>
    <dgm:cxn modelId="{9FC5EDB7-125C-4DEF-90E9-EFA1C9E6CCBE}" type="presParOf" srcId="{4744B7AB-F1E2-4A80-9401-FF12A50E83B8}" destId="{32B1501A-192D-4F4C-9C4F-300E41F95643}" srcOrd="1" destOrd="0" presId="urn:diagrams.loki3.com/BracketList"/>
    <dgm:cxn modelId="{813CD69F-D7C0-45A7-8F65-17E9039691E0}" type="presParOf" srcId="{4744B7AB-F1E2-4A80-9401-FF12A50E83B8}" destId="{24BC99DA-60FE-42CF-B196-2DB18F4572D5}" srcOrd="2" destOrd="0" presId="urn:diagrams.loki3.com/BracketList"/>
    <dgm:cxn modelId="{F76C92A5-4D52-4E01-8A82-52A5525BB792}" type="presParOf" srcId="{24BC99DA-60FE-42CF-B196-2DB18F4572D5}" destId="{DFE72769-831F-45F4-A1F3-C00647F25D06}" srcOrd="0" destOrd="0" presId="urn:diagrams.loki3.com/BracketList"/>
    <dgm:cxn modelId="{CFEE3D6D-5D69-46DB-9595-12CF0E9AC8C8}" type="presParOf" srcId="{24BC99DA-60FE-42CF-B196-2DB18F4572D5}" destId="{162FDCCA-F52B-4166-BD72-814D51ACCF15}" srcOrd="1" destOrd="0" presId="urn:diagrams.loki3.com/BracketList"/>
    <dgm:cxn modelId="{8553E3F7-4D7E-4206-B457-F505DB6E27C9}" type="presParOf" srcId="{24BC99DA-60FE-42CF-B196-2DB18F4572D5}" destId="{D6216B6A-4AEF-486A-B1D2-B973EBF4D482}" srcOrd="2" destOrd="0" presId="urn:diagrams.loki3.com/BracketList"/>
    <dgm:cxn modelId="{9C95548C-899D-4E3D-9A9C-FC96501929B4}" type="presParOf" srcId="{24BC99DA-60FE-42CF-B196-2DB18F4572D5}" destId="{2947F5A7-AE11-40FF-9048-2636F262F2DD}"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CC9D41-0F42-4268-BEA0-B9C8D9C3F68D}">
      <dsp:nvSpPr>
        <dsp:cNvPr id="0" name=""/>
        <dsp:cNvSpPr/>
      </dsp:nvSpPr>
      <dsp:spPr>
        <a:xfrm>
          <a:off x="5262" y="0"/>
          <a:ext cx="5062685" cy="394264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a:t>Data Focus: </a:t>
          </a:r>
        </a:p>
        <a:p>
          <a:pPr lvl="0" algn="ctr" defTabSz="1244600">
            <a:lnSpc>
              <a:spcPct val="90000"/>
            </a:lnSpc>
            <a:spcBef>
              <a:spcPct val="0"/>
            </a:spcBef>
            <a:spcAft>
              <a:spcPct val="35000"/>
            </a:spcAft>
          </a:pPr>
          <a:r>
            <a:rPr lang="en-US" sz="2800" kern="1200" dirty="0"/>
            <a:t>Statewide assessments</a:t>
          </a:r>
        </a:p>
      </dsp:txBody>
      <dsp:txXfrm>
        <a:off x="5262" y="0"/>
        <a:ext cx="5062685" cy="1182793"/>
      </dsp:txXfrm>
    </dsp:sp>
    <dsp:sp modelId="{31B07A00-191D-4463-9A57-38D6EC3AC99F}">
      <dsp:nvSpPr>
        <dsp:cNvPr id="0" name=""/>
        <dsp:cNvSpPr/>
      </dsp:nvSpPr>
      <dsp:spPr>
        <a:xfrm>
          <a:off x="511531" y="1183948"/>
          <a:ext cx="4050148" cy="118876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47625" rIns="63500" bIns="47625" numCol="1" spcCol="1270" anchor="ctr" anchorCtr="0">
          <a:noAutofit/>
        </a:bodyPr>
        <a:lstStyle/>
        <a:p>
          <a:pPr lvl="0" algn="ctr" defTabSz="1111250">
            <a:lnSpc>
              <a:spcPct val="90000"/>
            </a:lnSpc>
            <a:spcBef>
              <a:spcPct val="0"/>
            </a:spcBef>
            <a:spcAft>
              <a:spcPct val="35000"/>
            </a:spcAft>
          </a:pPr>
          <a:r>
            <a:rPr lang="en-US" sz="2500" kern="1200" dirty="0"/>
            <a:t>Regular assessments</a:t>
          </a:r>
        </a:p>
      </dsp:txBody>
      <dsp:txXfrm>
        <a:off x="546349" y="1218766"/>
        <a:ext cx="3980512" cy="1119125"/>
      </dsp:txXfrm>
    </dsp:sp>
    <dsp:sp modelId="{7E8CCCA7-1DD9-4699-9538-07A89BA5486E}">
      <dsp:nvSpPr>
        <dsp:cNvPr id="0" name=""/>
        <dsp:cNvSpPr/>
      </dsp:nvSpPr>
      <dsp:spPr>
        <a:xfrm>
          <a:off x="511531" y="2555595"/>
          <a:ext cx="4050148" cy="118876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47625" rIns="63500" bIns="47625" numCol="1" spcCol="1270" anchor="ctr" anchorCtr="0">
          <a:noAutofit/>
        </a:bodyPr>
        <a:lstStyle/>
        <a:p>
          <a:pPr lvl="0" algn="ctr" defTabSz="1111250">
            <a:lnSpc>
              <a:spcPct val="90000"/>
            </a:lnSpc>
            <a:spcBef>
              <a:spcPct val="0"/>
            </a:spcBef>
            <a:spcAft>
              <a:spcPct val="35000"/>
            </a:spcAft>
          </a:pPr>
          <a:r>
            <a:rPr lang="en-US" sz="2500" kern="1200" dirty="0"/>
            <a:t>Alternate assessments </a:t>
          </a:r>
        </a:p>
      </dsp:txBody>
      <dsp:txXfrm>
        <a:off x="546349" y="2590413"/>
        <a:ext cx="3980512" cy="1119125"/>
      </dsp:txXfrm>
    </dsp:sp>
    <dsp:sp modelId="{328D42DE-D327-4BC1-BD3C-50823166871A}">
      <dsp:nvSpPr>
        <dsp:cNvPr id="0" name=""/>
        <dsp:cNvSpPr/>
      </dsp:nvSpPr>
      <dsp:spPr>
        <a:xfrm>
          <a:off x="5447650" y="0"/>
          <a:ext cx="5062685" cy="394264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a:t>Data Reported:</a:t>
          </a:r>
        </a:p>
        <a:p>
          <a:pPr lvl="0" algn="ctr" defTabSz="1244600">
            <a:lnSpc>
              <a:spcPct val="90000"/>
            </a:lnSpc>
            <a:spcBef>
              <a:spcPct val="0"/>
            </a:spcBef>
            <a:spcAft>
              <a:spcPct val="35000"/>
            </a:spcAft>
          </a:pPr>
          <a:r>
            <a:rPr lang="en-US" sz="2800" kern="1200" dirty="0"/>
            <a:t> Two types</a:t>
          </a:r>
        </a:p>
      </dsp:txBody>
      <dsp:txXfrm>
        <a:off x="5447650" y="0"/>
        <a:ext cx="5062685" cy="1182793"/>
      </dsp:txXfrm>
    </dsp:sp>
    <dsp:sp modelId="{0CE867BF-F842-4BE0-A3E2-383FDAFBFCAE}">
      <dsp:nvSpPr>
        <dsp:cNvPr id="0" name=""/>
        <dsp:cNvSpPr/>
      </dsp:nvSpPr>
      <dsp:spPr>
        <a:xfrm>
          <a:off x="5953918" y="1183948"/>
          <a:ext cx="4050148" cy="118876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47625" rIns="63500" bIns="47625" numCol="1" spcCol="1270" anchor="ctr" anchorCtr="0">
          <a:noAutofit/>
        </a:bodyPr>
        <a:lstStyle/>
        <a:p>
          <a:pPr lvl="0" algn="ctr" defTabSz="1111250">
            <a:lnSpc>
              <a:spcPct val="90000"/>
            </a:lnSpc>
            <a:spcBef>
              <a:spcPct val="0"/>
            </a:spcBef>
            <a:spcAft>
              <a:spcPct val="35000"/>
            </a:spcAft>
          </a:pPr>
          <a:r>
            <a:rPr lang="en-US" sz="2500" kern="1200" dirty="0"/>
            <a:t>Participation </a:t>
          </a:r>
        </a:p>
        <a:p>
          <a:pPr lvl="0" algn="ctr" defTabSz="1111250">
            <a:lnSpc>
              <a:spcPct val="90000"/>
            </a:lnSpc>
            <a:spcBef>
              <a:spcPct val="0"/>
            </a:spcBef>
            <a:spcAft>
              <a:spcPct val="35000"/>
            </a:spcAft>
          </a:pPr>
          <a:r>
            <a:rPr lang="en-US" sz="2500" kern="1200" dirty="0"/>
            <a:t>(Who took the test?)</a:t>
          </a:r>
        </a:p>
      </dsp:txBody>
      <dsp:txXfrm>
        <a:off x="5988736" y="1218766"/>
        <a:ext cx="3980512" cy="1119125"/>
      </dsp:txXfrm>
    </dsp:sp>
    <dsp:sp modelId="{39209767-96E1-4463-96C1-EC583AC38DE6}">
      <dsp:nvSpPr>
        <dsp:cNvPr id="0" name=""/>
        <dsp:cNvSpPr/>
      </dsp:nvSpPr>
      <dsp:spPr>
        <a:xfrm>
          <a:off x="5953918" y="2555595"/>
          <a:ext cx="4050148" cy="118876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47625" rIns="63500" bIns="47625" numCol="1" spcCol="1270" anchor="ctr" anchorCtr="0">
          <a:noAutofit/>
        </a:bodyPr>
        <a:lstStyle/>
        <a:p>
          <a:pPr lvl="0" algn="ctr" defTabSz="1111250">
            <a:lnSpc>
              <a:spcPct val="90000"/>
            </a:lnSpc>
            <a:spcBef>
              <a:spcPct val="0"/>
            </a:spcBef>
            <a:spcAft>
              <a:spcPct val="35000"/>
            </a:spcAft>
          </a:pPr>
          <a:r>
            <a:rPr lang="en-US" sz="2500" kern="1200" dirty="0"/>
            <a:t>Achievement </a:t>
          </a:r>
        </a:p>
        <a:p>
          <a:pPr lvl="0" algn="ctr" defTabSz="1111250">
            <a:lnSpc>
              <a:spcPct val="90000"/>
            </a:lnSpc>
            <a:spcBef>
              <a:spcPct val="0"/>
            </a:spcBef>
            <a:spcAft>
              <a:spcPct val="35000"/>
            </a:spcAft>
          </a:pPr>
          <a:r>
            <a:rPr lang="en-US" sz="2500" kern="1200" dirty="0"/>
            <a:t>(How did students perform?)</a:t>
          </a:r>
        </a:p>
      </dsp:txBody>
      <dsp:txXfrm>
        <a:off x="5988736" y="2590413"/>
        <a:ext cx="3980512" cy="11191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25D3BB-1FC1-4849-8F13-1EB919103B32}">
      <dsp:nvSpPr>
        <dsp:cNvPr id="0" name=""/>
        <dsp:cNvSpPr/>
      </dsp:nvSpPr>
      <dsp:spPr>
        <a:xfrm>
          <a:off x="2975" y="613253"/>
          <a:ext cx="5175648" cy="12939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en-US" sz="2700" kern="1200" dirty="0"/>
            <a:t>Continue with the baseline (formerly Indicator 3B) from the previous SPP/APR</a:t>
          </a:r>
        </a:p>
      </dsp:txBody>
      <dsp:txXfrm>
        <a:off x="40872" y="651150"/>
        <a:ext cx="5099854" cy="1218118"/>
      </dsp:txXfrm>
    </dsp:sp>
    <dsp:sp modelId="{5E2CC257-D24E-4F93-BC3C-180201D63288}">
      <dsp:nvSpPr>
        <dsp:cNvPr id="0" name=""/>
        <dsp:cNvSpPr/>
      </dsp:nvSpPr>
      <dsp:spPr>
        <a:xfrm rot="5400000">
          <a:off x="2477582" y="2020383"/>
          <a:ext cx="226434" cy="226434"/>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037A6E7-3489-4FFF-BB9A-49A6CAF08C8B}">
      <dsp:nvSpPr>
        <dsp:cNvPr id="0" name=""/>
        <dsp:cNvSpPr/>
      </dsp:nvSpPr>
      <dsp:spPr>
        <a:xfrm>
          <a:off x="2975" y="2360035"/>
          <a:ext cx="5175648" cy="1293912"/>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a:solidFill>
                <a:schemeClr val="tx1"/>
              </a:solidFill>
            </a:rPr>
            <a:t>State must report 3A in </a:t>
          </a:r>
          <a:r>
            <a:rPr lang="en-US" sz="2000" kern="1200" dirty="0"/>
            <a:t>grades 4, 8</a:t>
          </a:r>
          <a:r>
            <a:rPr lang="en-US" sz="2000" kern="1200" dirty="0">
              <a:solidFill>
                <a:schemeClr val="tx1"/>
              </a:solidFill>
            </a:rPr>
            <a:t>,</a:t>
          </a:r>
          <a:r>
            <a:rPr lang="en-US" sz="2000" kern="1200" dirty="0"/>
            <a:t> and high school</a:t>
          </a:r>
          <a:r>
            <a:rPr lang="en-US" sz="2000" kern="1200" dirty="0">
              <a:solidFill>
                <a:schemeClr val="tx1"/>
              </a:solidFill>
            </a:rPr>
            <a:t>, </a:t>
          </a:r>
          <a:r>
            <a:rPr lang="en-US" sz="2000" kern="1200" dirty="0"/>
            <a:t>so if states reported combined data for this indicator previously, the baseline may not be the same as in previous reports.</a:t>
          </a:r>
        </a:p>
      </dsp:txBody>
      <dsp:txXfrm>
        <a:off x="40872" y="2397932"/>
        <a:ext cx="5099854" cy="12181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25D3BB-1FC1-4849-8F13-1EB919103B32}">
      <dsp:nvSpPr>
        <dsp:cNvPr id="0" name=""/>
        <dsp:cNvSpPr/>
      </dsp:nvSpPr>
      <dsp:spPr>
        <a:xfrm>
          <a:off x="2120" y="669901"/>
          <a:ext cx="5177359" cy="129433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en-US" sz="2700" kern="1200" dirty="0"/>
            <a:t>Establish a new baseline </a:t>
          </a:r>
        </a:p>
      </dsp:txBody>
      <dsp:txXfrm>
        <a:off x="40030" y="707811"/>
        <a:ext cx="5101539" cy="1218519"/>
      </dsp:txXfrm>
    </dsp:sp>
    <dsp:sp modelId="{5E2CC257-D24E-4F93-BC3C-180201D63288}">
      <dsp:nvSpPr>
        <dsp:cNvPr id="0" name=""/>
        <dsp:cNvSpPr/>
      </dsp:nvSpPr>
      <dsp:spPr>
        <a:xfrm rot="5400000">
          <a:off x="2477545" y="2077495"/>
          <a:ext cx="226509" cy="226509"/>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037A6E7-3489-4FFF-BB9A-49A6CAF08C8B}">
      <dsp:nvSpPr>
        <dsp:cNvPr id="0" name=""/>
        <dsp:cNvSpPr/>
      </dsp:nvSpPr>
      <dsp:spPr>
        <a:xfrm>
          <a:off x="2120" y="2417259"/>
          <a:ext cx="5177359" cy="1294339"/>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a:t>If the state is proposing to revise its baseline data for indicator 3A, it must provide an explanation for that revision.</a:t>
          </a:r>
        </a:p>
      </dsp:txBody>
      <dsp:txXfrm>
        <a:off x="40030" y="2455169"/>
        <a:ext cx="5101539" cy="12185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A4BBB-727B-402B-9EA0-42DBB2A07ADF}">
      <dsp:nvSpPr>
        <dsp:cNvPr id="0" name=""/>
        <dsp:cNvSpPr/>
      </dsp:nvSpPr>
      <dsp:spPr>
        <a:xfrm>
          <a:off x="5134" y="809744"/>
          <a:ext cx="2626332" cy="415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53340" rIns="149352" bIns="53340" numCol="1" spcCol="1270" anchor="ctr" anchorCtr="0">
          <a:noAutofit/>
        </a:bodyPr>
        <a:lstStyle/>
        <a:p>
          <a:pPr lvl="0" algn="r" defTabSz="933450">
            <a:lnSpc>
              <a:spcPct val="90000"/>
            </a:lnSpc>
            <a:spcBef>
              <a:spcPct val="0"/>
            </a:spcBef>
            <a:spcAft>
              <a:spcPct val="35000"/>
            </a:spcAft>
          </a:pPr>
          <a:r>
            <a:rPr lang="en-US" sz="2100" kern="1200" dirty="0"/>
            <a:t>Establish baselines</a:t>
          </a:r>
        </a:p>
      </dsp:txBody>
      <dsp:txXfrm>
        <a:off x="5134" y="809744"/>
        <a:ext cx="2626332" cy="415800"/>
      </dsp:txXfrm>
    </dsp:sp>
    <dsp:sp modelId="{A4990975-BDDE-4926-8684-942A1AB9F2DB}">
      <dsp:nvSpPr>
        <dsp:cNvPr id="0" name=""/>
        <dsp:cNvSpPr/>
      </dsp:nvSpPr>
      <dsp:spPr>
        <a:xfrm>
          <a:off x="2631467" y="134069"/>
          <a:ext cx="525266" cy="176715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360A9A1-97BD-431D-90F3-63629B5DB4C9}">
      <dsp:nvSpPr>
        <dsp:cNvPr id="0" name=""/>
        <dsp:cNvSpPr/>
      </dsp:nvSpPr>
      <dsp:spPr>
        <a:xfrm>
          <a:off x="3366840" y="134069"/>
          <a:ext cx="7143624" cy="17671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Review historical state data trends (e.g., last three years or national norms)</a:t>
          </a:r>
        </a:p>
        <a:p>
          <a:pPr marL="228600" lvl="1" indent="-228600" algn="l" defTabSz="933450">
            <a:lnSpc>
              <a:spcPct val="90000"/>
            </a:lnSpc>
            <a:spcBef>
              <a:spcPct val="0"/>
            </a:spcBef>
            <a:spcAft>
              <a:spcPct val="15000"/>
            </a:spcAft>
            <a:buChar char="••"/>
          </a:pPr>
          <a:r>
            <a:rPr lang="en-US" sz="2100" kern="1200" dirty="0"/>
            <a:t>Determine if baselines will be the same for all reported grades </a:t>
          </a:r>
        </a:p>
        <a:p>
          <a:pPr marL="228600" lvl="1" indent="-228600" algn="l" defTabSz="933450">
            <a:lnSpc>
              <a:spcPct val="90000"/>
            </a:lnSpc>
            <a:spcBef>
              <a:spcPct val="0"/>
            </a:spcBef>
            <a:spcAft>
              <a:spcPct val="15000"/>
            </a:spcAft>
            <a:buChar char="••"/>
          </a:pPr>
          <a:r>
            <a:rPr lang="en-US" sz="2100" kern="1200" dirty="0"/>
            <a:t>Determine if baselines will be the same for mathematics and reading/language arts </a:t>
          </a:r>
        </a:p>
      </dsp:txBody>
      <dsp:txXfrm>
        <a:off x="3366840" y="134069"/>
        <a:ext cx="7143624" cy="1767150"/>
      </dsp:txXfrm>
    </dsp:sp>
    <dsp:sp modelId="{DFE72769-831F-45F4-A1F3-C00647F25D06}">
      <dsp:nvSpPr>
        <dsp:cNvPr id="0" name=""/>
        <dsp:cNvSpPr/>
      </dsp:nvSpPr>
      <dsp:spPr>
        <a:xfrm>
          <a:off x="5134" y="2634627"/>
          <a:ext cx="2626332" cy="701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53340" rIns="149352" bIns="53340" numCol="1" spcCol="1270" anchor="ctr" anchorCtr="0">
          <a:noAutofit/>
        </a:bodyPr>
        <a:lstStyle/>
        <a:p>
          <a:pPr lvl="0" algn="r" defTabSz="933450">
            <a:lnSpc>
              <a:spcPct val="90000"/>
            </a:lnSpc>
            <a:spcBef>
              <a:spcPct val="0"/>
            </a:spcBef>
            <a:spcAft>
              <a:spcPct val="35000"/>
            </a:spcAft>
          </a:pPr>
          <a:r>
            <a:rPr lang="en-US" sz="2100" kern="1200" dirty="0"/>
            <a:t>Additional considerations</a:t>
          </a:r>
        </a:p>
      </dsp:txBody>
      <dsp:txXfrm>
        <a:off x="5134" y="2634627"/>
        <a:ext cx="2626332" cy="701662"/>
      </dsp:txXfrm>
    </dsp:sp>
    <dsp:sp modelId="{162FDCCA-F52B-4166-BD72-814D51ACCF15}">
      <dsp:nvSpPr>
        <dsp:cNvPr id="0" name=""/>
        <dsp:cNvSpPr/>
      </dsp:nvSpPr>
      <dsp:spPr>
        <a:xfrm>
          <a:off x="2631467" y="1976819"/>
          <a:ext cx="525266" cy="2017279"/>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47F5A7-AE11-40FF-9048-2636F262F2DD}">
      <dsp:nvSpPr>
        <dsp:cNvPr id="0" name=""/>
        <dsp:cNvSpPr/>
      </dsp:nvSpPr>
      <dsp:spPr>
        <a:xfrm>
          <a:off x="3366840" y="1976819"/>
          <a:ext cx="7143624" cy="20172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What is the impact of missing 2019–20 statewide assessments on trend data?</a:t>
          </a:r>
        </a:p>
        <a:p>
          <a:pPr marL="228600" lvl="1" indent="-228600" algn="l" defTabSz="933450">
            <a:lnSpc>
              <a:spcPct val="90000"/>
            </a:lnSpc>
            <a:spcBef>
              <a:spcPct val="0"/>
            </a:spcBef>
            <a:spcAft>
              <a:spcPct val="15000"/>
            </a:spcAft>
            <a:buChar char="••"/>
          </a:pPr>
          <a:r>
            <a:rPr lang="en-US" sz="2100" kern="1200" dirty="0"/>
            <a:t>What is the impact of COVID-19 on student knowledge and skills on the 2020–21 statewide assessment results?</a:t>
          </a:r>
        </a:p>
        <a:p>
          <a:pPr marL="228600" lvl="1" indent="-228600" algn="l" defTabSz="933450">
            <a:lnSpc>
              <a:spcPct val="90000"/>
            </a:lnSpc>
            <a:spcBef>
              <a:spcPct val="0"/>
            </a:spcBef>
            <a:spcAft>
              <a:spcPct val="15000"/>
            </a:spcAft>
            <a:buChar char="••"/>
          </a:pPr>
          <a:r>
            <a:rPr lang="en-US" sz="2100" kern="1200" dirty="0"/>
            <a:t>What is </a:t>
          </a:r>
          <a:r>
            <a:rPr lang="en-US" sz="2100" kern="1200" dirty="0">
              <a:solidFill>
                <a:schemeClr val="bg1"/>
              </a:solidFill>
            </a:rPr>
            <a:t>the</a:t>
          </a:r>
          <a:r>
            <a:rPr lang="en-US" sz="2100" kern="1200" dirty="0"/>
            <a:t> impact on proficiency rates </a:t>
          </a:r>
          <a:r>
            <a:rPr lang="en-US" sz="2100" kern="1200" dirty="0">
              <a:solidFill>
                <a:schemeClr val="bg1"/>
              </a:solidFill>
            </a:rPr>
            <a:t>of</a:t>
          </a:r>
          <a:r>
            <a:rPr lang="en-US" sz="2100" kern="1200" dirty="0">
              <a:solidFill>
                <a:srgbClr val="FF0000"/>
              </a:solidFill>
            </a:rPr>
            <a:t> </a:t>
          </a:r>
          <a:r>
            <a:rPr lang="en-US" sz="2100" kern="1200" dirty="0"/>
            <a:t>removing alternate assessment proficiency scores?</a:t>
          </a:r>
        </a:p>
      </dsp:txBody>
      <dsp:txXfrm>
        <a:off x="3366840" y="1976819"/>
        <a:ext cx="7143624" cy="201727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A4BBB-727B-402B-9EA0-42DBB2A07ADF}">
      <dsp:nvSpPr>
        <dsp:cNvPr id="0" name=""/>
        <dsp:cNvSpPr/>
      </dsp:nvSpPr>
      <dsp:spPr>
        <a:xfrm>
          <a:off x="5134" y="1127684"/>
          <a:ext cx="2626332" cy="415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53340" rIns="149352" bIns="53340" numCol="1" spcCol="1270" anchor="ctr" anchorCtr="0">
          <a:noAutofit/>
        </a:bodyPr>
        <a:lstStyle/>
        <a:p>
          <a:pPr lvl="0" algn="r" defTabSz="933450">
            <a:lnSpc>
              <a:spcPct val="90000"/>
            </a:lnSpc>
            <a:spcBef>
              <a:spcPct val="0"/>
            </a:spcBef>
            <a:spcAft>
              <a:spcPct val="35000"/>
            </a:spcAft>
          </a:pPr>
          <a:r>
            <a:rPr lang="en-US" sz="2100" kern="1200" dirty="0"/>
            <a:t>Establish baselines</a:t>
          </a:r>
        </a:p>
      </dsp:txBody>
      <dsp:txXfrm>
        <a:off x="5134" y="1127684"/>
        <a:ext cx="2626332" cy="415800"/>
      </dsp:txXfrm>
    </dsp:sp>
    <dsp:sp modelId="{A4990975-BDDE-4926-8684-942A1AB9F2DB}">
      <dsp:nvSpPr>
        <dsp:cNvPr id="0" name=""/>
        <dsp:cNvSpPr/>
      </dsp:nvSpPr>
      <dsp:spPr>
        <a:xfrm>
          <a:off x="2631467" y="10222"/>
          <a:ext cx="525266" cy="2650724"/>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360A9A1-97BD-431D-90F3-63629B5DB4C9}">
      <dsp:nvSpPr>
        <dsp:cNvPr id="0" name=""/>
        <dsp:cNvSpPr/>
      </dsp:nvSpPr>
      <dsp:spPr>
        <a:xfrm>
          <a:off x="3366840" y="10222"/>
          <a:ext cx="7143624" cy="265072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Calculate the gap in proficiency rates for children with IEPs and all students in reading/language arts and mathematics at grades 4, 8, and high </a:t>
          </a:r>
          <a:r>
            <a:rPr lang="en-US" sz="2100" kern="1200" dirty="0">
              <a:solidFill>
                <a:schemeClr val="bg1"/>
              </a:solidFill>
            </a:rPr>
            <a:t>school</a:t>
          </a:r>
        </a:p>
        <a:p>
          <a:pPr marL="228600" lvl="1" indent="-228600" algn="l" defTabSz="933450">
            <a:lnSpc>
              <a:spcPct val="90000"/>
            </a:lnSpc>
            <a:spcBef>
              <a:spcPct val="0"/>
            </a:spcBef>
            <a:spcAft>
              <a:spcPct val="15000"/>
            </a:spcAft>
            <a:buChar char="••"/>
          </a:pPr>
          <a:r>
            <a:rPr lang="en-US" sz="2100" kern="1200" dirty="0"/>
            <a:t>Review historical state data trends (e.g., last three years or national norms)</a:t>
          </a:r>
        </a:p>
        <a:p>
          <a:pPr marL="228600" lvl="1" indent="-228600" algn="l" defTabSz="933450">
            <a:lnSpc>
              <a:spcPct val="90000"/>
            </a:lnSpc>
            <a:spcBef>
              <a:spcPct val="0"/>
            </a:spcBef>
            <a:spcAft>
              <a:spcPct val="15000"/>
            </a:spcAft>
            <a:buChar char="••"/>
          </a:pPr>
          <a:r>
            <a:rPr lang="en-US" sz="2100" kern="1200" dirty="0"/>
            <a:t>Determine if baselines will be the same for all reported grades</a:t>
          </a:r>
        </a:p>
        <a:p>
          <a:pPr marL="228600" lvl="1" indent="-228600" algn="l" defTabSz="933450">
            <a:lnSpc>
              <a:spcPct val="90000"/>
            </a:lnSpc>
            <a:spcBef>
              <a:spcPct val="0"/>
            </a:spcBef>
            <a:spcAft>
              <a:spcPct val="15000"/>
            </a:spcAft>
            <a:buChar char="••"/>
          </a:pPr>
          <a:r>
            <a:rPr lang="en-US" sz="2100" kern="1200" dirty="0"/>
            <a:t>Determine if baselines will be the same for mathematics and reading/language arts</a:t>
          </a:r>
        </a:p>
      </dsp:txBody>
      <dsp:txXfrm>
        <a:off x="3366840" y="10222"/>
        <a:ext cx="7143624" cy="2650724"/>
      </dsp:txXfrm>
    </dsp:sp>
    <dsp:sp modelId="{DFE72769-831F-45F4-A1F3-C00647F25D06}">
      <dsp:nvSpPr>
        <dsp:cNvPr id="0" name=""/>
        <dsp:cNvSpPr/>
      </dsp:nvSpPr>
      <dsp:spPr>
        <a:xfrm>
          <a:off x="5134" y="3076415"/>
          <a:ext cx="2626332" cy="701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53340" rIns="149352" bIns="53340" numCol="1" spcCol="1270" anchor="ctr" anchorCtr="0">
          <a:noAutofit/>
        </a:bodyPr>
        <a:lstStyle/>
        <a:p>
          <a:pPr lvl="0" algn="r" defTabSz="933450">
            <a:lnSpc>
              <a:spcPct val="90000"/>
            </a:lnSpc>
            <a:spcBef>
              <a:spcPct val="0"/>
            </a:spcBef>
            <a:spcAft>
              <a:spcPct val="35000"/>
            </a:spcAft>
          </a:pPr>
          <a:r>
            <a:rPr lang="en-US" sz="2100" kern="1200" dirty="0"/>
            <a:t>Additional considerations</a:t>
          </a:r>
        </a:p>
      </dsp:txBody>
      <dsp:txXfrm>
        <a:off x="5134" y="3076415"/>
        <a:ext cx="2626332" cy="701662"/>
      </dsp:txXfrm>
    </dsp:sp>
    <dsp:sp modelId="{162FDCCA-F52B-4166-BD72-814D51ACCF15}">
      <dsp:nvSpPr>
        <dsp:cNvPr id="0" name=""/>
        <dsp:cNvSpPr/>
      </dsp:nvSpPr>
      <dsp:spPr>
        <a:xfrm>
          <a:off x="2631467" y="2736547"/>
          <a:ext cx="525266" cy="1381398"/>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47F5A7-AE11-40FF-9048-2636F262F2DD}">
      <dsp:nvSpPr>
        <dsp:cNvPr id="0" name=""/>
        <dsp:cNvSpPr/>
      </dsp:nvSpPr>
      <dsp:spPr>
        <a:xfrm>
          <a:off x="3366840" y="2736547"/>
          <a:ext cx="7143624" cy="138139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What is the impact of missing 2019–20 statewide assessments on trend data?</a:t>
          </a:r>
        </a:p>
        <a:p>
          <a:pPr marL="228600" lvl="1" indent="-228600" algn="l" defTabSz="933450">
            <a:lnSpc>
              <a:spcPct val="90000"/>
            </a:lnSpc>
            <a:spcBef>
              <a:spcPct val="0"/>
            </a:spcBef>
            <a:spcAft>
              <a:spcPct val="15000"/>
            </a:spcAft>
            <a:buChar char="••"/>
          </a:pPr>
          <a:r>
            <a:rPr lang="en-US" sz="2100" kern="1200" dirty="0"/>
            <a:t>What is the impact of COVID-19 on student knowledge and skills on the 2020–21 statewide assessment results?</a:t>
          </a:r>
        </a:p>
      </dsp:txBody>
      <dsp:txXfrm>
        <a:off x="3366840" y="2736547"/>
        <a:ext cx="7143624" cy="1381398"/>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4.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5.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39BEF8-208A-794F-BC62-17D88225AE84}" type="datetimeFigureOut">
              <a:rPr lang="en-US" smtClean="0"/>
              <a:t>9/22/2021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E7DC90-C680-4642-A3B3-36C4396E24F0}" type="slidenum">
              <a:rPr lang="en-US" smtClean="0"/>
              <a:t>‹#›</a:t>
            </a:fld>
            <a:endParaRPr lang="en-US" dirty="0"/>
          </a:p>
        </p:txBody>
      </p:sp>
    </p:spTree>
    <p:extLst>
      <p:ext uri="{BB962C8B-B14F-4D97-AF65-F5344CB8AC3E}">
        <p14:creationId xmlns:p14="http://schemas.microsoft.com/office/powerpoint/2010/main" val="1281983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BE7DC90-C680-4642-A3B3-36C4396E24F0}" type="slidenum">
              <a:rPr lang="en-US" smtClean="0"/>
              <a:t>1</a:t>
            </a:fld>
            <a:endParaRPr lang="en-US" dirty="0"/>
          </a:p>
        </p:txBody>
      </p:sp>
    </p:spTree>
    <p:extLst>
      <p:ext uri="{BB962C8B-B14F-4D97-AF65-F5344CB8AC3E}">
        <p14:creationId xmlns:p14="http://schemas.microsoft.com/office/powerpoint/2010/main" val="37969425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Calibri" panose="020F0502020204030204" pitchFamily="34" charset="0"/>
                <a:ea typeface="Calibri" panose="020F0502020204030204" pitchFamily="34" charset="0"/>
                <a:cs typeface="Times New Roman" panose="02020603050405020304" pitchFamily="18" charset="0"/>
              </a:rPr>
              <a:t>3A Participation: States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can </a:t>
            </a:r>
            <a:r>
              <a:rPr lang="en-US" sz="1200" dirty="0">
                <a:effectLst/>
                <a:latin typeface="Calibri" panose="020F0502020204030204" pitchFamily="34" charset="0"/>
                <a:ea typeface="Calibri" panose="020F0502020204030204" pitchFamily="34" charset="0"/>
                <a:cs typeface="Times New Roman" panose="02020603050405020304" pitchFamily="18" charset="0"/>
              </a:rPr>
              <a:t>keep the baseline year from the last SPP/APR cycle or identify a different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baseline</a:t>
            </a:r>
            <a:r>
              <a:rPr lang="en-US" sz="1200" dirty="0">
                <a:effectLst/>
                <a:latin typeface="Calibri" panose="020F0502020204030204" pitchFamily="34" charset="0"/>
                <a:ea typeface="Calibri" panose="020F0502020204030204" pitchFamily="34" charset="0"/>
                <a:cs typeface="Times New Roman" panose="02020603050405020304" pitchFamily="18" charset="0"/>
              </a:rPr>
              <a:t>. Note that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states must report </a:t>
            </a:r>
            <a:r>
              <a:rPr lang="en-US" sz="1200" dirty="0">
                <a:effectLst/>
                <a:latin typeface="Calibri" panose="020F0502020204030204" pitchFamily="34" charset="0"/>
                <a:ea typeface="Calibri" panose="020F0502020204030204" pitchFamily="34" charset="0"/>
                <a:cs typeface="Times New Roman" panose="02020603050405020304" pitchFamily="18" charset="0"/>
              </a:rPr>
              <a:t>3A in </a:t>
            </a: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a:t>
            </a:r>
            <a:r>
              <a:rPr lang="en-US" sz="1200" dirty="0">
                <a:effectLst/>
                <a:latin typeface="Calibri" panose="020F0502020204030204" pitchFamily="34" charset="0"/>
                <a:ea typeface="Calibri" panose="020F0502020204030204" pitchFamily="34" charset="0"/>
                <a:cs typeface="Times New Roman" panose="02020603050405020304" pitchFamily="18" charset="0"/>
              </a:rPr>
              <a:t>rades 4, 8, and high school, so if states reported combined data for this indicator previously, the baseline may not be the same as in previous reports. The baseline data may be different in the required reported grades and by reading/language arts and mathematics. </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10</a:t>
            </a:fld>
            <a:endParaRPr lang="en-US" dirty="0"/>
          </a:p>
        </p:txBody>
      </p:sp>
    </p:spTree>
    <p:extLst>
      <p:ext uri="{BB962C8B-B14F-4D97-AF65-F5344CB8AC3E}">
        <p14:creationId xmlns:p14="http://schemas.microsoft.com/office/powerpoint/2010/main" val="34182072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3B and 3C are new sub indicators, so states will need to identify the year that they want to be the baseline year for each sub indicator. </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States must select a specific reporting year as the baseline year. States could use the most recent year of data available. States may consider going back in time and recalculating previous years of data based on the new requirements to see data trends and select an earlier year. </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Note: Data for indicator 3 in 2020–21 and possibly after may be so affected by the effects of COVID-19 that states may need to change baselines multiple times in future years when data are more stable. </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11</a:t>
            </a:fld>
            <a:endParaRPr lang="en-US" dirty="0"/>
          </a:p>
        </p:txBody>
      </p:sp>
    </p:spTree>
    <p:extLst>
      <p:ext uri="{BB962C8B-B14F-4D97-AF65-F5344CB8AC3E}">
        <p14:creationId xmlns:p14="http://schemas.microsoft.com/office/powerpoint/2010/main" val="15983098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3D is also a new sub indicator, and states will need to identify a baseline year </a:t>
            </a:r>
            <a:r>
              <a:rPr lang="en-US" dirty="0">
                <a:solidFill>
                  <a:srgbClr val="FF0000"/>
                </a:solidFill>
              </a:rPr>
              <a:t>as they did for the new 3B and 3C.</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12</a:t>
            </a:fld>
            <a:endParaRPr lang="en-US" dirty="0"/>
          </a:p>
        </p:txBody>
      </p:sp>
    </p:spTree>
    <p:extLst>
      <p:ext uri="{BB962C8B-B14F-4D97-AF65-F5344CB8AC3E}">
        <p14:creationId xmlns:p14="http://schemas.microsoft.com/office/powerpoint/2010/main" val="3972756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0" i="0" u="none" strike="noStrike" baseline="0" dirty="0">
                <a:solidFill>
                  <a:srgbClr val="000000"/>
                </a:solidFill>
                <a:latin typeface="Times New Roman" panose="02020603050405020304" pitchFamily="18" charset="0"/>
              </a:rPr>
              <a:t>Targets should be rigorous and based on stakeholder advice. States must develop targets for FFY 2020–25. If, based on prior year’s performance, a state decides to establish targets that are lower than the targets they established from FFY 2016–2019, OSEP encourages the state to provide information regarding this decision in the state’s narrative. </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13</a:t>
            </a:fld>
            <a:endParaRPr lang="en-US" dirty="0"/>
          </a:p>
        </p:txBody>
      </p:sp>
    </p:spTree>
    <p:extLst>
      <p:ext uri="{BB962C8B-B14F-4D97-AF65-F5344CB8AC3E}">
        <p14:creationId xmlns:p14="http://schemas.microsoft.com/office/powerpoint/2010/main" val="19832211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0" i="0" u="none" strike="noStrike" baseline="0" dirty="0">
                <a:solidFill>
                  <a:srgbClr val="000000"/>
                </a:solidFill>
                <a:latin typeface="Times New Roman" panose="02020603050405020304" pitchFamily="18" charset="0"/>
              </a:rPr>
              <a:t>Generally, targets are not approvable if they do not show improvement over baseline; however, there have been specific instances where OSEP has allowed states to set targets that do not reflect improvement over baseline. </a:t>
            </a:r>
          </a:p>
          <a:p>
            <a:pPr algn="l"/>
            <a:endParaRPr lang="en-US" dirty="0"/>
          </a:p>
          <a:p>
            <a:pPr algn="l"/>
            <a:r>
              <a:rPr lang="en-US" sz="1200" dirty="0">
                <a:solidFill>
                  <a:srgbClr val="000000"/>
                </a:solidFill>
                <a:latin typeface="Times New Roman" panose="02020603050405020304" pitchFamily="18" charset="0"/>
              </a:rPr>
              <a:t>Regarding participation rates for children with IEPs, the </a:t>
            </a:r>
            <a:r>
              <a:rPr lang="en-US" sz="1200" i="1" dirty="0">
                <a:solidFill>
                  <a:srgbClr val="000000"/>
                </a:solidFill>
                <a:latin typeface="Times New Roman" panose="02020603050405020304" pitchFamily="18" charset="0"/>
              </a:rPr>
              <a:t>Elementary and Secondary Education Act</a:t>
            </a:r>
            <a:r>
              <a:rPr lang="en-US" sz="1200" dirty="0">
                <a:solidFill>
                  <a:srgbClr val="000000"/>
                </a:solidFill>
                <a:latin typeface="Times New Roman" panose="02020603050405020304" pitchFamily="18" charset="0"/>
              </a:rPr>
              <a:t>  (ESEA) requires that states annually measure the achievement of not less than 95% of SWD who are enrolled in public schools. To align with this requirement, when reporting participation data under Indicator 3A, a state’s end target may be set at 95% even if there is no improvement over baseline. Therefore, the FFY 2025 target does not need to show improvement over baseline if the FFY 2025 target is at least 95% </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14</a:t>
            </a:fld>
            <a:endParaRPr lang="en-US" dirty="0"/>
          </a:p>
        </p:txBody>
      </p:sp>
    </p:spTree>
    <p:extLst>
      <p:ext uri="{BB962C8B-B14F-4D97-AF65-F5344CB8AC3E}">
        <p14:creationId xmlns:p14="http://schemas.microsoft.com/office/powerpoint/2010/main" val="22435051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States have options</a:t>
            </a:r>
            <a:r>
              <a:rPr lang="en-US" baseline="0" dirty="0"/>
              <a:t> for setting participation rate targets. Here are some common strategies states can use to set these targets.</a:t>
            </a:r>
          </a:p>
          <a:p>
            <a:endParaRPr lang="en-US" baseline="0" dirty="0"/>
          </a:p>
          <a:p>
            <a:r>
              <a:rPr lang="en-US" baseline="0" dirty="0"/>
              <a:t>First, states may choose whether to set a constant participation rate or a variable participation rate. Using a constant participation rate strategy, targets will be the same for grades 4, 8, and high school. For example, the participation rate target for all grades will be set at 95%. Using a variable participation rate, targets will vary based on grade level. For example, the participation rate target for grades 4 and 8 will be set at 98%, and the participation rate target for high school will be set at 95%. Using either strategy, the minimum participation rate target must be 95% in each year.</a:t>
            </a:r>
          </a:p>
          <a:p>
            <a:endParaRPr lang="en-US" baseline="0" dirty="0"/>
          </a:p>
          <a:p>
            <a:r>
              <a:rPr lang="en-US" baseline="0" dirty="0"/>
              <a:t>Second, states may choose to set targets for participation rates that remain steady over time or increase over time. </a:t>
            </a:r>
            <a:r>
              <a:rPr lang="en-US" baseline="0" dirty="0">
                <a:solidFill>
                  <a:srgbClr val="FF0000"/>
                </a:solidFill>
              </a:rPr>
              <a:t>For example, s</a:t>
            </a:r>
            <a:r>
              <a:rPr lang="en-US" strike="sngStrike" baseline="0" dirty="0"/>
              <a:t>S</a:t>
            </a:r>
            <a:r>
              <a:rPr lang="en-US" baseline="0" dirty="0"/>
              <a:t>tate</a:t>
            </a:r>
            <a:r>
              <a:rPr lang="en-US" strike="noStrike" baseline="0" dirty="0"/>
              <a:t>s</a:t>
            </a:r>
            <a:r>
              <a:rPr lang="en-US" baseline="0" dirty="0"/>
              <a:t> may choose to keep the target at 95% over multiple years, </a:t>
            </a:r>
            <a:r>
              <a:rPr lang="en-US" baseline="0" dirty="0">
                <a:solidFill>
                  <a:srgbClr val="FF0000"/>
                </a:solidFill>
              </a:rPr>
              <a:t>or </a:t>
            </a:r>
            <a:r>
              <a:rPr lang="en-US" baseline="0" dirty="0"/>
              <a:t>the</a:t>
            </a:r>
            <a:r>
              <a:rPr lang="en-US" baseline="0" dirty="0">
                <a:solidFill>
                  <a:srgbClr val="FF0000"/>
                </a:solidFill>
              </a:rPr>
              <a:t>y</a:t>
            </a:r>
            <a:r>
              <a:rPr lang="en-US" baseline="0" dirty="0"/>
              <a:t> may choose to set annual participation rate targets that increase from year to year. Again, using either strategy, the minimum participation rate target must be 95% in each year.</a:t>
            </a:r>
            <a:endParaRPr lang="en-US" dirty="0"/>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15</a:t>
            </a:fld>
            <a:endParaRPr lang="en-US" dirty="0"/>
          </a:p>
        </p:txBody>
      </p:sp>
    </p:spTree>
    <p:extLst>
      <p:ext uri="{BB962C8B-B14F-4D97-AF65-F5344CB8AC3E}">
        <p14:creationId xmlns:p14="http://schemas.microsoft.com/office/powerpoint/2010/main" val="36720620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solidFill>
                  <a:srgbClr val="000000"/>
                </a:solidFill>
                <a:latin typeface="Times New Roman" panose="02020603050405020304" pitchFamily="18" charset="0"/>
              </a:rPr>
              <a:t>States may use different strategies to calculate targets for Indicators 3B and 3C. </a:t>
            </a:r>
          </a:p>
          <a:p>
            <a:pPr marL="171450" indent="-171450">
              <a:buFont typeface="Arial" panose="020B0604020202020204" pitchFamily="34" charset="0"/>
              <a:buChar char="•"/>
            </a:pPr>
            <a:r>
              <a:rPr lang="en-US" sz="1200" b="0" i="0" u="none" strike="noStrike" baseline="0" dirty="0">
                <a:solidFill>
                  <a:schemeClr val="tx1"/>
                </a:solidFill>
                <a:latin typeface="+mn-lt"/>
              </a:rPr>
              <a:t>Using the “eyeball method,” states would look at the data and make an educated guess about the anticipated increase in proficiency rates. For example, states may base this decision on a logical theory of action, historical data within the state, or national achievement trends.</a:t>
            </a:r>
          </a:p>
          <a:p>
            <a:pPr marL="171450" indent="-171450">
              <a:buFont typeface="Arial" panose="020B0604020202020204" pitchFamily="34" charset="0"/>
              <a:buChar char="•"/>
            </a:pPr>
            <a:r>
              <a:rPr lang="en-US" sz="1200" b="0" i="0" u="none" strike="noStrike" baseline="0" dirty="0">
                <a:solidFill>
                  <a:schemeClr val="tx1"/>
                </a:solidFill>
                <a:latin typeface="+mn-lt"/>
              </a:rPr>
              <a:t>Using “trend lines,” states would look at data across several years and draw a trend line through the data to predict where proficiency rates should be in future years.</a:t>
            </a:r>
          </a:p>
          <a:p>
            <a:pPr marL="171450" indent="-171450">
              <a:buFont typeface="Arial" panose="020B0604020202020204" pitchFamily="34" charset="0"/>
              <a:buChar char="•"/>
            </a:pPr>
            <a:r>
              <a:rPr lang="en-US" sz="1200" b="0" i="0" u="none" strike="noStrike" baseline="0" dirty="0">
                <a:solidFill>
                  <a:schemeClr val="tx1"/>
                </a:solidFill>
                <a:latin typeface="+mn-lt"/>
              </a:rPr>
              <a:t>Using “growth or change from year to year,” states would calculate the average growth or change from year to year and add that amount to the baseline year and subsequent target years. </a:t>
            </a:r>
          </a:p>
          <a:p>
            <a:pPr marL="171450" indent="-171450">
              <a:buFont typeface="Arial" panose="020B0604020202020204" pitchFamily="34" charset="0"/>
              <a:buChar char="•"/>
            </a:pPr>
            <a:r>
              <a:rPr lang="en-US" sz="1200" b="0" i="0" u="none" strike="noStrike" baseline="0" dirty="0">
                <a:solidFill>
                  <a:schemeClr val="tx1"/>
                </a:solidFill>
                <a:latin typeface="+mn-lt"/>
              </a:rPr>
              <a:t>Using “percent increase,” states would determine a set percentage of increase to add to the baseline year and subsequent target years.</a:t>
            </a:r>
          </a:p>
          <a:p>
            <a:pPr marL="171450" indent="-171450">
              <a:buFont typeface="Arial" panose="020B0604020202020204" pitchFamily="34" charset="0"/>
              <a:buChar char="•"/>
            </a:pPr>
            <a:r>
              <a:rPr lang="en-US" sz="1200" b="0" i="0" u="none" strike="noStrike" baseline="0" dirty="0">
                <a:solidFill>
                  <a:schemeClr val="tx1"/>
                </a:solidFill>
                <a:latin typeface="+mn-lt"/>
              </a:rPr>
              <a:t>Using “start with the end goal and work backwards” method, states would ask the questions, “Where are proficiency rates currently? Where do we want to be in 2025? Given our stakeholder input and individual circumstances, do we expect proficiency rates to increase in equal increments or increasingly larger increments over time?”</a:t>
            </a:r>
            <a:endParaRPr lang="en-US" sz="1200" b="0" i="0" u="none" strike="noStrike" baseline="0" dirty="0">
              <a:solidFill>
                <a:srgbClr val="000000"/>
              </a:solidFill>
              <a:latin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16</a:t>
            </a:fld>
            <a:endParaRPr lang="en-US" dirty="0"/>
          </a:p>
        </p:txBody>
      </p:sp>
    </p:spTree>
    <p:extLst>
      <p:ext uri="{BB962C8B-B14F-4D97-AF65-F5344CB8AC3E}">
        <p14:creationId xmlns:p14="http://schemas.microsoft.com/office/powerpoint/2010/main" val="26412535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solidFill>
                  <a:srgbClr val="000000"/>
                </a:solidFill>
                <a:latin typeface="Times New Roman" panose="02020603050405020304" pitchFamily="18" charset="0"/>
              </a:rPr>
              <a:t>States also may use these different strategies to calculate targets for Indicator 3D:</a:t>
            </a:r>
          </a:p>
          <a:p>
            <a:pPr marL="171450" indent="-171450">
              <a:buFont typeface="Arial" panose="020B0604020202020204" pitchFamily="34" charset="0"/>
              <a:buChar char="•"/>
            </a:pPr>
            <a:r>
              <a:rPr lang="en-US" sz="1200" b="0" i="0" u="none" strike="noStrike" baseline="0" dirty="0">
                <a:solidFill>
                  <a:srgbClr val="000000"/>
                </a:solidFill>
                <a:latin typeface="Times New Roman" panose="02020603050405020304" pitchFamily="18" charset="0"/>
              </a:rPr>
              <a:t>Eyeball method;</a:t>
            </a:r>
          </a:p>
          <a:p>
            <a:pPr marL="171450" indent="-171450">
              <a:buFont typeface="Arial" panose="020B0604020202020204" pitchFamily="34" charset="0"/>
              <a:buChar char="•"/>
            </a:pPr>
            <a:r>
              <a:rPr lang="en-US" sz="1200" b="0" i="0" u="none" strike="noStrike" baseline="0" dirty="0">
                <a:solidFill>
                  <a:srgbClr val="000000"/>
                </a:solidFill>
                <a:latin typeface="Times New Roman" panose="02020603050405020304" pitchFamily="18" charset="0"/>
              </a:rPr>
              <a:t>Trend lines;</a:t>
            </a:r>
          </a:p>
          <a:p>
            <a:pPr marL="171450" indent="-171450">
              <a:buFont typeface="Arial" panose="020B0604020202020204" pitchFamily="34" charset="0"/>
              <a:buChar char="•"/>
            </a:pPr>
            <a:r>
              <a:rPr lang="en-US" sz="1200" b="0" i="0" u="none" strike="noStrike" baseline="0" dirty="0">
                <a:solidFill>
                  <a:srgbClr val="000000"/>
                </a:solidFill>
                <a:latin typeface="Times New Roman" panose="02020603050405020304" pitchFamily="18" charset="0"/>
              </a:rPr>
              <a:t>Growth or change from year to year;</a:t>
            </a:r>
          </a:p>
          <a:p>
            <a:pPr marL="171450" indent="-171450">
              <a:buFont typeface="Arial" panose="020B0604020202020204" pitchFamily="34" charset="0"/>
              <a:buChar char="•"/>
            </a:pPr>
            <a:r>
              <a:rPr lang="en-US" sz="1200" b="0" i="0" u="none" strike="noStrike" baseline="0" dirty="0">
                <a:solidFill>
                  <a:srgbClr val="000000"/>
                </a:solidFill>
                <a:latin typeface="Times New Roman" panose="02020603050405020304" pitchFamily="18" charset="0"/>
              </a:rPr>
              <a:t>Percent decrease; or</a:t>
            </a:r>
          </a:p>
          <a:p>
            <a:pPr marL="171450" indent="-171450">
              <a:buFont typeface="Arial" panose="020B0604020202020204" pitchFamily="34" charset="0"/>
              <a:buChar char="•"/>
            </a:pPr>
            <a:r>
              <a:rPr lang="en-US" sz="1200" b="0" i="0" u="none" strike="noStrike" baseline="0" dirty="0">
                <a:solidFill>
                  <a:srgbClr val="000000"/>
                </a:solidFill>
                <a:latin typeface="Times New Roman" panose="02020603050405020304" pitchFamily="18" charset="0"/>
              </a:rPr>
              <a:t>Start with the end goal and work backwards.</a:t>
            </a:r>
          </a:p>
          <a:p>
            <a:pPr marL="0" indent="0">
              <a:buFont typeface="Arial" panose="020B0604020202020204" pitchFamily="34" charset="0"/>
              <a:buNone/>
            </a:pPr>
            <a:endParaRPr lang="en-US" sz="1200" b="0" i="0" u="none" strike="noStrike" baseline="0" dirty="0">
              <a:solidFill>
                <a:srgbClr val="000000"/>
              </a:solidFill>
              <a:latin typeface="Times New Roman" panose="02020603050405020304" pitchFamily="18" charset="0"/>
            </a:endParaRPr>
          </a:p>
          <a:p>
            <a:pPr marL="0" indent="0">
              <a:buFont typeface="Arial" panose="020B0604020202020204" pitchFamily="34" charset="0"/>
              <a:buNone/>
            </a:pPr>
            <a:r>
              <a:rPr lang="en-US" sz="1200" b="0" i="0" u="none" strike="noStrike" baseline="0" dirty="0">
                <a:solidFill>
                  <a:srgbClr val="000000"/>
                </a:solidFill>
                <a:latin typeface="Times New Roman" panose="02020603050405020304" pitchFamily="18" charset="0"/>
              </a:rPr>
              <a:t>Note that in Indicators 3B and 3C, the goal is to </a:t>
            </a:r>
            <a:r>
              <a:rPr lang="en-US" sz="1200" b="0" i="1" u="none" strike="noStrike" baseline="0" dirty="0">
                <a:solidFill>
                  <a:srgbClr val="000000"/>
                </a:solidFill>
                <a:latin typeface="Times New Roman" panose="02020603050405020304" pitchFamily="18" charset="0"/>
              </a:rPr>
              <a:t>increase</a:t>
            </a:r>
            <a:r>
              <a:rPr lang="en-US" sz="1200" b="0" i="0" u="none" strike="noStrike" baseline="0" dirty="0">
                <a:solidFill>
                  <a:srgbClr val="000000"/>
                </a:solidFill>
                <a:latin typeface="Times New Roman" panose="02020603050405020304" pitchFamily="18" charset="0"/>
              </a:rPr>
              <a:t> proficiency rates. In Indicator 3D, the goal is to </a:t>
            </a:r>
            <a:r>
              <a:rPr lang="en-US" sz="1200" b="0" i="1" u="none" strike="noStrike" baseline="0" dirty="0">
                <a:solidFill>
                  <a:srgbClr val="000000"/>
                </a:solidFill>
                <a:latin typeface="Times New Roman" panose="02020603050405020304" pitchFamily="18" charset="0"/>
              </a:rPr>
              <a:t>decrease</a:t>
            </a:r>
            <a:r>
              <a:rPr lang="en-US" sz="1200" b="0" i="0" u="none" strike="noStrike" baseline="0" dirty="0">
                <a:solidFill>
                  <a:srgbClr val="000000"/>
                </a:solidFill>
                <a:latin typeface="Times New Roman" panose="02020603050405020304" pitchFamily="18" charset="0"/>
              </a:rPr>
              <a:t> the gap in proficiency rates between “children with IEPs” and “all students.”</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17</a:t>
            </a:fld>
            <a:endParaRPr lang="en-US" dirty="0"/>
          </a:p>
        </p:txBody>
      </p:sp>
    </p:spTree>
    <p:extLst>
      <p:ext uri="{BB962C8B-B14F-4D97-AF65-F5344CB8AC3E}">
        <p14:creationId xmlns:p14="http://schemas.microsoft.com/office/powerpoint/2010/main" val="15284177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mentioned p</a:t>
            </a:r>
            <a:r>
              <a:rPr lang="en-US" dirty="0">
                <a:solidFill>
                  <a:srgbClr val="FF0000"/>
                </a:solidFill>
              </a:rPr>
              <a:t>reviously,</a:t>
            </a:r>
            <a:r>
              <a:rPr lang="en-US" dirty="0"/>
              <a:t> targets should be rigorous and based on the advice of stakeholders. Here are some general data visualization strategies that can help explain the data to stakeholders: </a:t>
            </a:r>
          </a:p>
          <a:p>
            <a:pPr marL="171450" indent="-171450">
              <a:buFont typeface="Arial" panose="020B0604020202020204" pitchFamily="34" charset="0"/>
              <a:buChar char="•"/>
            </a:pPr>
            <a:r>
              <a:rPr lang="en-US" dirty="0"/>
              <a:t>Use the chart type appropriate for the data you are presenting.</a:t>
            </a:r>
          </a:p>
          <a:p>
            <a:pPr marL="171450" indent="-171450">
              <a:buFont typeface="Arial" panose="020B0604020202020204" pitchFamily="34" charset="0"/>
              <a:buChar char="•"/>
            </a:pPr>
            <a:r>
              <a:rPr lang="en-US" dirty="0"/>
              <a:t>Include only the data that stakeholders need to focus on in each display.</a:t>
            </a:r>
          </a:p>
          <a:p>
            <a:pPr marL="171450" indent="-171450">
              <a:buFont typeface="Arial" panose="020B0604020202020204" pitchFamily="34" charset="0"/>
              <a:buChar char="•"/>
            </a:pPr>
            <a:r>
              <a:rPr lang="en-US" dirty="0"/>
              <a:t>Be intentional with table and column titles, color, and boldness to emphasize key take-aways from the data, such as data that are outliers or below/above a certain target.</a:t>
            </a:r>
          </a:p>
          <a:p>
            <a:pPr marL="171450" indent="-171450">
              <a:buFont typeface="Arial" panose="020B0604020202020204" pitchFamily="34" charset="0"/>
              <a:buChar char="•"/>
            </a:pPr>
            <a:r>
              <a:rPr lang="en-US" dirty="0"/>
              <a:t>Use consistent axis scales to avoid confusion or misleading data.</a:t>
            </a:r>
          </a:p>
          <a:p>
            <a:pPr marL="171450" indent="-171450">
              <a:buFont typeface="Arial" panose="020B0604020202020204" pitchFamily="34" charset="0"/>
              <a:buChar char="•"/>
            </a:pPr>
            <a:r>
              <a:rPr lang="en-US" dirty="0"/>
              <a:t>Avoid over formatting with background colors, 3-D effects, and unnecessary distractions.</a:t>
            </a:r>
          </a:p>
          <a:p>
            <a:endParaRPr lang="en-US" dirty="0"/>
          </a:p>
          <a:p>
            <a:r>
              <a:rPr lang="en-US" dirty="0"/>
              <a:t>Note: Different stakeholders may require different visualizations given their skillsets and expertise.</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18</a:t>
            </a:fld>
            <a:endParaRPr lang="en-US" dirty="0"/>
          </a:p>
        </p:txBody>
      </p:sp>
    </p:spTree>
    <p:extLst>
      <p:ext uri="{BB962C8B-B14F-4D97-AF65-F5344CB8AC3E}">
        <p14:creationId xmlns:p14="http://schemas.microsoft.com/office/powerpoint/2010/main" val="367567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some strategies for showing data for Indicator 3:</a:t>
            </a:r>
          </a:p>
          <a:p>
            <a:pPr marL="171450" indent="-171450">
              <a:buFont typeface="Arial" panose="020B0604020202020204" pitchFamily="34" charset="0"/>
              <a:buChar char="•"/>
            </a:pPr>
            <a:r>
              <a:rPr lang="en-US" dirty="0"/>
              <a:t>Disaggregate by content areas; </a:t>
            </a:r>
            <a:r>
              <a:rPr lang="en-US" dirty="0">
                <a:solidFill>
                  <a:srgbClr val="FF0000"/>
                </a:solidFill>
              </a:rPr>
              <a:t>by </a:t>
            </a:r>
            <a:r>
              <a:rPr lang="en-US" dirty="0"/>
              <a:t>all grade levels not just grades 4, 8, and high school so stakeholders have a good understanding of participation and performance across levels; by demographics; and by assessment type (alternate and regular assessment).</a:t>
            </a:r>
          </a:p>
          <a:p>
            <a:pPr marL="171450" indent="-171450">
              <a:buFont typeface="Arial" panose="020B0604020202020204" pitchFamily="34" charset="0"/>
              <a:buChar char="•"/>
            </a:pPr>
            <a:r>
              <a:rPr lang="en-US" dirty="0"/>
              <a:t>Show historical data of actual participation and proficiency against targets in SPP/APR.</a:t>
            </a:r>
          </a:p>
          <a:p>
            <a:pPr marL="171450" indent="-171450">
              <a:buFont typeface="Arial" panose="020B0604020202020204" pitchFamily="34" charset="0"/>
              <a:buChar char="•"/>
            </a:pPr>
            <a:r>
              <a:rPr lang="en-US" dirty="0"/>
              <a:t>Illustrate the gap between actual data and the target data by year (Target Deviation Bar Chart).</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19</a:t>
            </a:fld>
            <a:endParaRPr lang="en-US" dirty="0"/>
          </a:p>
        </p:txBody>
      </p:sp>
    </p:spTree>
    <p:extLst>
      <p:ext uri="{BB962C8B-B14F-4D97-AF65-F5344CB8AC3E}">
        <p14:creationId xmlns:p14="http://schemas.microsoft.com/office/powerpoint/2010/main" val="1404039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During today’s session we will </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Calibri" panose="020F0502020204030204" pitchFamily="34" charset="0"/>
                <a:ea typeface="Calibri" panose="020F0502020204030204" pitchFamily="34" charset="0"/>
                <a:cs typeface="Times New Roman" panose="02020603050405020304" pitchFamily="18" charset="0"/>
              </a:rPr>
              <a:t>Provide an overview of the Part B State Performance Plan/Annual Performance Plan (SPP/APR) reporting changes to Indicator 3 Participation and Performance of Children with IEPs of statewide assessments</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Calibri" panose="020F0502020204030204" pitchFamily="34" charset="0"/>
                <a:ea typeface="Calibri" panose="020F0502020204030204" pitchFamily="34" charset="0"/>
                <a:cs typeface="Times New Roman" panose="02020603050405020304" pitchFamily="18" charset="0"/>
              </a:rPr>
              <a:t>Review  the new requirements related to stakeholder and, in particular, parent engagement in the SPP/APR and implications for Indicator 3</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Calibri" panose="020F0502020204030204" pitchFamily="34" charset="0"/>
                <a:ea typeface="Calibri" panose="020F0502020204030204" pitchFamily="34" charset="0"/>
                <a:cs typeface="Times New Roman" panose="02020603050405020304" pitchFamily="18" charset="0"/>
              </a:rPr>
              <a:t>Share strategies for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engaging </a:t>
            </a:r>
            <a:r>
              <a:rPr lang="en-US" sz="1200" dirty="0">
                <a:effectLst/>
                <a:latin typeface="Calibri" panose="020F0502020204030204" pitchFamily="34" charset="0"/>
                <a:ea typeface="Calibri" panose="020F0502020204030204" pitchFamily="34" charset="0"/>
                <a:cs typeface="Times New Roman" panose="02020603050405020304" pitchFamily="18" charset="0"/>
              </a:rPr>
              <a:t>stakeholders in the baseline (optional) and target setting (required) processes </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2</a:t>
            </a:fld>
            <a:endParaRPr lang="en-US" dirty="0"/>
          </a:p>
        </p:txBody>
      </p:sp>
    </p:spTree>
    <p:extLst>
      <p:ext uri="{BB962C8B-B14F-4D97-AF65-F5344CB8AC3E}">
        <p14:creationId xmlns:p14="http://schemas.microsoft.com/office/powerpoint/2010/main" val="20335904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20</a:t>
            </a:fld>
            <a:endParaRPr lang="en-US" dirty="0"/>
          </a:p>
        </p:txBody>
      </p:sp>
    </p:spTree>
    <p:extLst>
      <p:ext uri="{BB962C8B-B14F-4D97-AF65-F5344CB8AC3E}">
        <p14:creationId xmlns:p14="http://schemas.microsoft.com/office/powerpoint/2010/main" val="11186966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States need to report </a:t>
            </a:r>
            <a:r>
              <a:rPr lang="en-US" sz="1200" strike="sngStrike" dirty="0">
                <a:effectLst/>
                <a:latin typeface="Calibri" panose="020F0502020204030204" pitchFamily="34" charset="0"/>
                <a:ea typeface="Calibri" panose="020F0502020204030204" pitchFamily="34" charset="0"/>
                <a:cs typeface="Times New Roman" panose="02020603050405020304" pitchFamily="18" charset="0"/>
              </a:rPr>
              <a:t>4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four</a:t>
            </a:r>
            <a:r>
              <a:rPr lang="en-US" sz="1200" dirty="0">
                <a:effectLst/>
                <a:latin typeface="Calibri" panose="020F0502020204030204" pitchFamily="34" charset="0"/>
                <a:ea typeface="Calibri" panose="020F0502020204030204" pitchFamily="34" charset="0"/>
                <a:cs typeface="Times New Roman" panose="02020603050405020304" pitchFamily="18" charset="0"/>
              </a:rPr>
              <a:t> specific pieces of information about stakeholder engagement: </a:t>
            </a:r>
          </a:p>
          <a:p>
            <a:pPr marL="228600" marR="0" indent="-228600">
              <a:lnSpc>
                <a:spcPct val="107000"/>
              </a:lnSpc>
              <a:spcBef>
                <a:spcPts val="0"/>
              </a:spcBef>
              <a:spcAft>
                <a:spcPts val="800"/>
              </a:spcAft>
              <a:buFont typeface="+mj-lt"/>
              <a:buAutoNum type="arabicPeriod"/>
            </a:pPr>
            <a:r>
              <a:rPr lang="en-US" sz="1200" dirty="0">
                <a:effectLst/>
                <a:latin typeface="Calibri" panose="020F0502020204030204" pitchFamily="34" charset="0"/>
                <a:ea typeface="Calibri" panose="020F0502020204030204" pitchFamily="34" charset="0"/>
                <a:cs typeface="Times New Roman" panose="02020603050405020304" pitchFamily="18" charset="0"/>
              </a:rPr>
              <a:t>First, states need to report the number of parent members attending stakeholder meetings as parent members of the state interagency coordinating council, parent members of parent center staff; parents from advocacy groups/committees, and as individual parent members.</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21</a:t>
            </a:fld>
            <a:endParaRPr lang="en-US" dirty="0"/>
          </a:p>
        </p:txBody>
      </p:sp>
    </p:spTree>
    <p:extLst>
      <p:ext uri="{BB962C8B-B14F-4D97-AF65-F5344CB8AC3E}">
        <p14:creationId xmlns:p14="http://schemas.microsoft.com/office/powerpoint/2010/main" val="6174282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nSpc>
                <a:spcPct val="107000"/>
              </a:lnSpc>
              <a:spcBef>
                <a:spcPts val="0"/>
              </a:spcBef>
              <a:spcAft>
                <a:spcPts val="800"/>
              </a:spcAft>
              <a:buFont typeface="+mj-lt"/>
              <a:buAutoNum type="arabicPeriod" startAt="2"/>
            </a:pPr>
            <a:r>
              <a:rPr lang="en-US" sz="1200" dirty="0">
                <a:effectLst/>
                <a:latin typeface="Calibri" panose="020F0502020204030204" pitchFamily="34" charset="0"/>
                <a:ea typeface="Calibri" panose="020F0502020204030204" pitchFamily="34" charset="0"/>
                <a:cs typeface="Times New Roman" panose="02020603050405020304" pitchFamily="18" charset="0"/>
              </a:rPr>
              <a:t>Second, states need a description of how the state engaged parent members and individual parents in target setting, etc. </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Indicator 3 has changed considerably in the FFY 2020–25 SPP/APR package and is now especially data heavy.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States may need to guide p</a:t>
            </a:r>
            <a:r>
              <a:rPr lang="en-US" sz="1200" dirty="0">
                <a:effectLst/>
                <a:latin typeface="Calibri" panose="020F0502020204030204" pitchFamily="34" charset="0"/>
                <a:ea typeface="Calibri" panose="020F0502020204030204" pitchFamily="34" charset="0"/>
                <a:cs typeface="Times New Roman" panose="02020603050405020304" pitchFamily="18" charset="0"/>
              </a:rPr>
              <a:t>arent members and individual parents through the changes made to Indicator 3 in the SPP/APR package.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States are to include parents </a:t>
            </a:r>
            <a:r>
              <a:rPr lang="en-US" sz="1200" dirty="0">
                <a:effectLst/>
                <a:latin typeface="Calibri" panose="020F0502020204030204" pitchFamily="34" charset="0"/>
                <a:ea typeface="Calibri" panose="020F0502020204030204" pitchFamily="34" charset="0"/>
                <a:cs typeface="Times New Roman" panose="02020603050405020304" pitchFamily="18" charset="0"/>
              </a:rPr>
              <a:t>in more than target setting.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States are to involve parents</a:t>
            </a:r>
            <a:r>
              <a:rPr lang="en-US" sz="1200" dirty="0">
                <a:effectLst/>
                <a:latin typeface="Calibri" panose="020F0502020204030204" pitchFamily="34" charset="0"/>
                <a:ea typeface="Calibri" panose="020F0502020204030204" pitchFamily="34" charset="0"/>
                <a:cs typeface="Times New Roman" panose="02020603050405020304" pitchFamily="18" charset="0"/>
              </a:rPr>
              <a:t> in analyzing data, developing improvement strategies, and evaluating progress. </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22</a:t>
            </a:fld>
            <a:endParaRPr lang="en-US" dirty="0"/>
          </a:p>
        </p:txBody>
      </p:sp>
    </p:spTree>
    <p:extLst>
      <p:ext uri="{BB962C8B-B14F-4D97-AF65-F5344CB8AC3E}">
        <p14:creationId xmlns:p14="http://schemas.microsoft.com/office/powerpoint/2010/main" val="32759285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indent="-342900">
              <a:lnSpc>
                <a:spcPct val="107000"/>
              </a:lnSpc>
              <a:spcBef>
                <a:spcPts val="0"/>
              </a:spcBef>
              <a:spcAft>
                <a:spcPts val="800"/>
              </a:spcAft>
              <a:buFont typeface="+mj-lt"/>
              <a:buAutoNum type="arabicPeriod" startAt="3"/>
            </a:pPr>
            <a:r>
              <a:rPr lang="en-US" sz="1800" dirty="0">
                <a:effectLst/>
                <a:latin typeface="Calibri" panose="020F0502020204030204" pitchFamily="34" charset="0"/>
                <a:ea typeface="Calibri" panose="020F0502020204030204" pitchFamily="34" charset="0"/>
                <a:cs typeface="Times New Roman" panose="02020603050405020304" pitchFamily="18" charset="0"/>
              </a:rPr>
              <a:t>Third, states also are required to provide a description of the activities the state conducted to increase the capacity of diverse groups of parents to support development and implementation of activities designed to improve outcomes for children with disabilities. </a:t>
            </a:r>
            <a:r>
              <a:rPr lang="en-US" sz="1800" strike="noStrike"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a:t>
            </a:r>
            <a:r>
              <a:rPr lang="en-US" sz="1800" dirty="0">
                <a:effectLst/>
                <a:latin typeface="Calibri" panose="020F0502020204030204" pitchFamily="34" charset="0"/>
                <a:ea typeface="Calibri" panose="020F0502020204030204" pitchFamily="34" charset="0"/>
                <a:cs typeface="Times New Roman" panose="02020603050405020304" pitchFamily="18" charset="0"/>
              </a:rPr>
              <a:t>hese could include </a:t>
            </a:r>
          </a:p>
          <a:p>
            <a:pPr marL="285750" marR="0" indent="-285750">
              <a:lnSpc>
                <a:spcPct val="107000"/>
              </a:lnSpc>
              <a:spcBef>
                <a:spcPts val="0"/>
              </a:spcBef>
              <a:spcAft>
                <a:spcPts val="8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Articles in newsletters;</a:t>
            </a:r>
          </a:p>
          <a:p>
            <a:pPr marL="285750" marR="0" indent="-285750">
              <a:lnSpc>
                <a:spcPct val="107000"/>
              </a:lnSpc>
              <a:spcBef>
                <a:spcPts val="0"/>
              </a:spcBef>
              <a:spcAft>
                <a:spcPts val="8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Webinars especially for parents of children with disabilities; and </a:t>
            </a:r>
          </a:p>
          <a:p>
            <a:pPr marL="285750" marR="0" indent="-285750">
              <a:lnSpc>
                <a:spcPct val="107000"/>
              </a:lnSpc>
              <a:spcBef>
                <a:spcPts val="0"/>
              </a:spcBef>
              <a:spcAft>
                <a:spcPts val="8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Training opportunities through the Parent Center. </a:t>
            </a:r>
          </a:p>
          <a:p>
            <a:pPr marL="0" marR="0" indent="0">
              <a:lnSpc>
                <a:spcPct val="107000"/>
              </a:lnSpc>
              <a:spcBef>
                <a:spcPts val="0"/>
              </a:spcBef>
              <a:spcAft>
                <a:spcPts val="800"/>
              </a:spcAft>
              <a:buFont typeface="Arial" panose="020B0604020202020204" pitchFamily="34" charset="0"/>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Font typeface="Arial" panose="020B0604020202020204" pitchFamily="34" charset="0"/>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Engaging the parent voice in improving outcomes—especially voices that have not typically been sought or listened to, such as voices of parents of color and other marginalized groups</a:t>
            </a: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—is important. </a:t>
            </a:r>
            <a:r>
              <a:rPr lang="en-US" sz="1800" dirty="0">
                <a:effectLst/>
                <a:latin typeface="Calibri" panose="020F0502020204030204" pitchFamily="34" charset="0"/>
                <a:ea typeface="Calibri" panose="020F0502020204030204" pitchFamily="34" charset="0"/>
                <a:cs typeface="Times New Roman" panose="02020603050405020304" pitchFamily="18" charset="0"/>
              </a:rPr>
              <a:t>States may consider describing specific ways they have reached out to these groups. For example providing training through:</a:t>
            </a:r>
          </a:p>
          <a:p>
            <a:pPr marL="0" marR="0" indent="0">
              <a:lnSpc>
                <a:spcPct val="107000"/>
              </a:lnSpc>
              <a:spcBef>
                <a:spcPts val="0"/>
              </a:spcBef>
              <a:spcAft>
                <a:spcPts val="800"/>
              </a:spcAft>
              <a:buFont typeface="Arial" panose="020B0604020202020204" pitchFamily="34" charset="0"/>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Leading by Convening available here https://ncsi.wested.org/resources/leading-by-convening/</a:t>
            </a:r>
          </a:p>
          <a:p>
            <a:pPr marL="0" marR="0" indent="0">
              <a:lnSpc>
                <a:spcPct val="107000"/>
              </a:lnSpc>
              <a:spcBef>
                <a:spcPts val="0"/>
              </a:spcBef>
              <a:spcAft>
                <a:spcPts val="800"/>
              </a:spcAft>
              <a:buFont typeface="Arial" panose="020B0604020202020204" pitchFamily="34" charset="0"/>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Serving on Groups https://www.parentcenterhub.org/serving-on-groups/</a:t>
            </a:r>
          </a:p>
          <a:p>
            <a:pPr marL="285750" marR="0" indent="-285750">
              <a:lnSpc>
                <a:spcPct val="107000"/>
              </a:lnSpc>
              <a:spcBef>
                <a:spcPts val="0"/>
              </a:spcBef>
              <a:spcAft>
                <a:spcPts val="8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nSpc>
                <a:spcPct val="107000"/>
              </a:lnSpc>
              <a:spcBef>
                <a:spcPts val="0"/>
              </a:spcBef>
              <a:spcAft>
                <a:spcPts val="800"/>
              </a:spcAft>
              <a:buFont typeface="+mj-lt"/>
              <a:buAutoNum type="arabicPeriod" startAt="4"/>
            </a:pPr>
            <a:r>
              <a:rPr lang="en-US" sz="1800" dirty="0">
                <a:effectLst/>
                <a:latin typeface="Calibri" panose="020F0502020204030204" pitchFamily="34" charset="0"/>
                <a:ea typeface="Calibri" panose="020F0502020204030204" pitchFamily="34" charset="0"/>
                <a:cs typeface="Times New Roman" panose="02020603050405020304" pitchFamily="18" charset="0"/>
              </a:rPr>
              <a:t>Finally, states should describe the mechanisms and timelines for soliciting public input for setting </a:t>
            </a: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targets, analyzing data, developing improvement strategies, and evaluating progress.</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strike="sngStrike" dirty="0">
                <a:effectLst/>
                <a:latin typeface="Calibri" panose="020F0502020204030204" pitchFamily="34" charset="0"/>
                <a:ea typeface="Calibri" panose="020F0502020204030204" pitchFamily="34" charset="0"/>
                <a:cs typeface="Times New Roman" panose="02020603050405020304" pitchFamily="18" charset="0"/>
              </a:rPr>
              <a:t> </a:t>
            </a:r>
            <a:r>
              <a:rPr lang="en-US" sz="1800" strike="noStrike" dirty="0">
                <a:effectLst/>
                <a:latin typeface="Calibri" panose="020F0502020204030204" pitchFamily="34" charset="0"/>
                <a:ea typeface="Calibri" panose="020F0502020204030204" pitchFamily="34" charset="0"/>
                <a:cs typeface="Times New Roman" panose="02020603050405020304" pitchFamily="18" charset="0"/>
              </a:rPr>
              <a:t>M</a:t>
            </a:r>
            <a:r>
              <a:rPr lang="en-US" sz="1800" dirty="0">
                <a:effectLst/>
                <a:latin typeface="Calibri" panose="020F0502020204030204" pitchFamily="34" charset="0"/>
                <a:ea typeface="Calibri" panose="020F0502020204030204" pitchFamily="34" charset="0"/>
                <a:cs typeface="Times New Roman" panose="02020603050405020304" pitchFamily="18" charset="0"/>
              </a:rPr>
              <a:t>echanisms include</a:t>
            </a:r>
          </a:p>
          <a:p>
            <a:pPr marL="285750" marR="0" indent="-285750">
              <a:lnSpc>
                <a:spcPct val="107000"/>
              </a:lnSpc>
              <a:spcBef>
                <a:spcPts val="0"/>
              </a:spcBef>
              <a:spcAft>
                <a:spcPts val="8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Reporting to and seeking input from the State Advisory Panel;</a:t>
            </a:r>
          </a:p>
          <a:p>
            <a:pPr marL="285750" marR="0" indent="-285750">
              <a:lnSpc>
                <a:spcPct val="107000"/>
              </a:lnSpc>
              <a:spcBef>
                <a:spcPts val="0"/>
              </a:spcBef>
              <a:spcAft>
                <a:spcPts val="8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Forming committees around groups of indicators to gather input and report regularly to stakeholder groups on progress or lack of progress;</a:t>
            </a:r>
            <a:r>
              <a:rPr lang="en-US" sz="1800" baseline="0" dirty="0">
                <a:effectLst/>
                <a:latin typeface="Calibri" panose="020F0502020204030204" pitchFamily="34" charset="0"/>
                <a:ea typeface="Calibri" panose="020F0502020204030204" pitchFamily="34" charset="0"/>
                <a:cs typeface="Times New Roman" panose="02020603050405020304" pitchFamily="18" charset="0"/>
              </a:rPr>
              <a:t> and</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285750" marR="0" indent="-285750">
              <a:lnSpc>
                <a:spcPct val="107000"/>
              </a:lnSpc>
              <a:spcBef>
                <a:spcPts val="0"/>
              </a:spcBef>
              <a:spcAft>
                <a:spcPts val="8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Gathering feedback and input from organizational meetings of groups such as</a:t>
            </a:r>
          </a:p>
          <a:p>
            <a:pPr marL="800100" marR="0" lvl="1" indent="-342900">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Times New Roman" panose="02020603050405020304" pitchFamily="18" charset="0"/>
              </a:rPr>
              <a:t>Superintendents and/or school administrators;</a:t>
            </a:r>
          </a:p>
          <a:p>
            <a:pPr marL="800100" marR="0" lvl="1" indent="-342900">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Times New Roman" panose="02020603050405020304" pitchFamily="18" charset="0"/>
              </a:rPr>
              <a:t>Special education administrators;</a:t>
            </a:r>
          </a:p>
          <a:p>
            <a:pPr marL="800100" marR="0" lvl="1" indent="-342900">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Times New Roman" panose="02020603050405020304" pitchFamily="18" charset="0"/>
              </a:rPr>
              <a:t>Teacher organizations or unions; and</a:t>
            </a:r>
          </a:p>
          <a:p>
            <a:pPr marL="800100" marR="0" lvl="1" indent="-342900">
              <a:spcBef>
                <a:spcPts val="0"/>
              </a:spcBef>
              <a:spcAft>
                <a:spcPts val="0"/>
              </a:spcAft>
              <a:buFont typeface="Symbol" panose="05050102010706020507" pitchFamily="18" charset="2"/>
              <a:buChar char=""/>
            </a:pPr>
            <a:r>
              <a:rPr lang="en-US" sz="1800" dirty="0">
                <a:solidFill>
                  <a:srgbClr val="FF0000"/>
                </a:solidFill>
                <a:effectLst/>
                <a:latin typeface="Times New Roman" panose="02020603050405020304" pitchFamily="18" charset="0"/>
                <a:ea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rPr>
              <a:t>nput from families through surveys or focus groups.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States may hold a single face-to-face stakeholder meeting to discuss all the indicators in the SPP/APR; states may hold multiple in person stakeholder meetings in different parts of the state; states may hold multiple in-person meetings for individual indicators or sets of indicators with different stakeholders with particular skill sets that could best inform target setting. On the other hand states could hold multiple virtual stakeholder meetings, use breakout rooms </a:t>
            </a: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during meetings, </a:t>
            </a:r>
            <a:r>
              <a:rPr lang="en-US" sz="1800" dirty="0">
                <a:effectLst/>
                <a:latin typeface="Calibri" panose="020F0502020204030204" pitchFamily="34" charset="0"/>
                <a:ea typeface="Calibri" panose="020F0502020204030204" pitchFamily="34" charset="0"/>
                <a:cs typeface="Times New Roman" panose="02020603050405020304" pitchFamily="18" charset="0"/>
              </a:rPr>
              <a:t>and provide a mechanism for stakeholders to provide feedback during and after the meetings. </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23</a:t>
            </a:fld>
            <a:endParaRPr lang="en-US" dirty="0"/>
          </a:p>
        </p:txBody>
      </p:sp>
    </p:spTree>
    <p:extLst>
      <p:ext uri="{BB962C8B-B14F-4D97-AF65-F5344CB8AC3E}">
        <p14:creationId xmlns:p14="http://schemas.microsoft.com/office/powerpoint/2010/main" val="18862171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b="1" i="1" dirty="0"/>
          </a:p>
          <a:p>
            <a:r>
              <a:rPr lang="en-US" dirty="0"/>
              <a:t>States should consider the extent to which their current engagement activities result in a diverse group of stakeholders that reflect the demographics of the state. In addition, States should consider if they have representation from rural, urban, suburban communities, from families experiencing homelessness, and families of English learners with disabilities. </a:t>
            </a:r>
          </a:p>
          <a:p>
            <a:r>
              <a:rPr lang="en-US" dirty="0"/>
              <a:t>States should look at the trend data on participation and performance overall for children with disabilities and then at subgroup participation and performance. Consider trends by students’ race/ethnicity, primary disability, socio-economic status. It is possible that some subgroups score more highly that others. States should make sure that their stakeholders include families representing subgroups that have a range of achievement levels so that the voices of families who are served well by the system and the voices of families who are not served well by the system are equally heard.   </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24</a:t>
            </a:fld>
            <a:endParaRPr lang="en-US" dirty="0"/>
          </a:p>
        </p:txBody>
      </p:sp>
    </p:spTree>
    <p:extLst>
      <p:ext uri="{BB962C8B-B14F-4D97-AF65-F5344CB8AC3E}">
        <p14:creationId xmlns:p14="http://schemas.microsoft.com/office/powerpoint/2010/main" val="8707899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States find that they are not obtaining engagement from diverse stakeholder groups, they should try to identify what barriers may be responsible. States should consider the stakeholder groups they regularly invite to meetings about Indicator 3 and then consider who else cares about participation and proficiency of children with disabilities. States should also consider using multiple ways to disseminate invitations to stakeholder meetings, such as on the SEA website, through social media, through parent groups. States should also consider offering multiple options for stakeholders to participate, such as in-person meetings with an online option; holding meetings at various times of the day/week, surveys, asynchronous work sessions, meetings via phone.  States should make sure ahead of time that they address any needs for accommodations and supports to enable persons with disabilities to fully participate in stakeholder meetings. </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25</a:t>
            </a:fld>
            <a:endParaRPr lang="en-US" dirty="0"/>
          </a:p>
        </p:txBody>
      </p:sp>
    </p:spTree>
    <p:extLst>
      <p:ext uri="{BB962C8B-B14F-4D97-AF65-F5344CB8AC3E}">
        <p14:creationId xmlns:p14="http://schemas.microsoft.com/office/powerpoint/2010/main" val="21190608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i="1"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States should consider if current meeting formats provide opportunities for active and authentic diverse stakeholder engagement in baseline and target setting. States should consider their options for offering  multiple meeting formats, such as face to face meetings, virtual meetings, regional meetings, call in opportunities, multiple meetings at different times of the day. States should consider the duration of its stakeholder meeting and provide different options to stakeholders, such as  holding several shorter meetings in addition to full day meetings which may be hard for working parents to attend.  States should consider the </a:t>
            </a:r>
            <a:r>
              <a:rPr lang="en-US" dirty="0"/>
              <a:t>Impact of the meeting(s) locations, times, and availability of supports could affect the ability of stakeholders to participate equitably in meetings. </a:t>
            </a:r>
            <a:r>
              <a:rPr lang="en-US" sz="1200" dirty="0"/>
              <a:t>Taking a flexible approach can make it easier to engage different stakeholder groups. </a:t>
            </a:r>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26</a:t>
            </a:fld>
            <a:endParaRPr lang="en-US" dirty="0"/>
          </a:p>
        </p:txBody>
      </p:sp>
    </p:spTree>
    <p:extLst>
      <p:ext uri="{BB962C8B-B14F-4D97-AF65-F5344CB8AC3E}">
        <p14:creationId xmlns:p14="http://schemas.microsoft.com/office/powerpoint/2010/main" val="23022258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States should consider the complexity of the information they will share and how they present that information, which is very data rich. Stakeholders will vary in their experiences looking at participation and proficiency data so States should consider any prior knowledge stakeholder may need. States should make sure that information presented is clear and free of jargon and that stakeholders have sufficient time to look at the data. States should consider providing information in hard copy to individuals as well as presenting it to the whole group. States should also consider how speakers of other languages can be included in the discussion about targets and provide their feedback. It may be helpful to break into small groups of stakeholders to facilitate the discussions so that power dynamics are minimized and everyone has an opportunity to be heard. States should also consider providing multiple opportunities for stakeholders to provide feedback and weigh-in on baseline and target setting activities, such as making verbal comments and asking for clarification during the meeting, sending in written comments, or responding to an online survey on Indicator 3 targets.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27</a:t>
            </a:fld>
            <a:endParaRPr lang="en-US" dirty="0"/>
          </a:p>
        </p:txBody>
      </p:sp>
    </p:spTree>
    <p:extLst>
      <p:ext uri="{BB962C8B-B14F-4D97-AF65-F5344CB8AC3E}">
        <p14:creationId xmlns:p14="http://schemas.microsoft.com/office/powerpoint/2010/main" val="27246823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0000"/>
              </a:lnSpc>
              <a:buNone/>
            </a:pPr>
            <a:r>
              <a:rPr lang="en-US" dirty="0">
                <a:solidFill>
                  <a:schemeClr val="tx1"/>
                </a:solidFill>
              </a:rPr>
              <a:t>During this meeting you have:</a:t>
            </a:r>
          </a:p>
          <a:p>
            <a:pPr marL="171450" indent="-171450">
              <a:lnSpc>
                <a:spcPct val="100000"/>
              </a:lnSpc>
              <a:buFont typeface="Arial" panose="020B0604020202020204" pitchFamily="34" charset="0"/>
              <a:buChar char="•"/>
            </a:pPr>
            <a:r>
              <a:rPr lang="en-US" dirty="0">
                <a:solidFill>
                  <a:schemeClr val="tx1"/>
                </a:solidFill>
              </a:rPr>
              <a:t>Been provided an overview of the reporting changes to Indicator 3</a:t>
            </a:r>
            <a:r>
              <a:rPr lang="en-US" dirty="0">
                <a:solidFill>
                  <a:srgbClr val="FF0000"/>
                </a:solidFill>
              </a:rPr>
              <a:t>. </a:t>
            </a:r>
            <a:r>
              <a:rPr lang="en-US" dirty="0">
                <a:solidFill>
                  <a:srgbClr val="01579B"/>
                </a:solidFill>
              </a:rPr>
              <a:t>Indicator 3 </a:t>
            </a:r>
            <a:r>
              <a:rPr lang="en-US" dirty="0">
                <a:solidFill>
                  <a:srgbClr val="185AA3"/>
                </a:solidFill>
              </a:rPr>
              <a:t>Participation and Performance of Children With IEPs on Statewide Assessments</a:t>
            </a:r>
            <a:endParaRPr lang="en-US" dirty="0">
              <a:solidFill>
                <a:schemeClr val="tx1"/>
              </a:solidFill>
            </a:endParaRPr>
          </a:p>
          <a:p>
            <a:pPr marL="171450" indent="-171450">
              <a:lnSpc>
                <a:spcPct val="100000"/>
              </a:lnSpc>
              <a:buFont typeface="Arial" panose="020B0604020202020204" pitchFamily="34" charset="0"/>
              <a:buChar char="•"/>
            </a:pPr>
            <a:r>
              <a:rPr lang="en-US" dirty="0">
                <a:solidFill>
                  <a:schemeClr val="tx1"/>
                </a:solidFill>
              </a:rPr>
              <a:t>Learned about requirements for baseline and target setting for Indicator 3</a:t>
            </a:r>
          </a:p>
          <a:p>
            <a:pPr marL="171450" indent="-171450">
              <a:lnSpc>
                <a:spcPct val="100000"/>
              </a:lnSpc>
              <a:buFont typeface="Arial" panose="020B0604020202020204" pitchFamily="34" charset="0"/>
              <a:buChar char="•"/>
            </a:pPr>
            <a:r>
              <a:rPr lang="en-US" dirty="0">
                <a:solidFill>
                  <a:schemeClr val="tx1"/>
                </a:solidFill>
              </a:rPr>
              <a:t>Considered barriers to and learned strategies for authentically and meaningfully engaging stakeholders in the baseline and target setting processes</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28</a:t>
            </a:fld>
            <a:endParaRPr lang="en-US" dirty="0"/>
          </a:p>
        </p:txBody>
      </p:sp>
    </p:spTree>
    <p:extLst>
      <p:ext uri="{BB962C8B-B14F-4D97-AF65-F5344CB8AC3E}">
        <p14:creationId xmlns:p14="http://schemas.microsoft.com/office/powerpoint/2010/main" val="39131440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want to know more about </a:t>
            </a:r>
            <a:r>
              <a:rPr lang="en-US" dirty="0">
                <a:solidFill>
                  <a:srgbClr val="01579B"/>
                </a:solidFill>
              </a:rPr>
              <a:t>Indicator 3 </a:t>
            </a:r>
            <a:r>
              <a:rPr lang="en-US" dirty="0">
                <a:solidFill>
                  <a:srgbClr val="185AA3"/>
                </a:solidFill>
              </a:rPr>
              <a:t>Participation and Performance of Children With IEPs on Statewide Assessments or other SPP/APR indicators you can follow these links to the Idea Data Center. </a:t>
            </a:r>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29</a:t>
            </a:fld>
            <a:endParaRPr lang="en-US" dirty="0"/>
          </a:p>
        </p:txBody>
      </p:sp>
    </p:spTree>
    <p:extLst>
      <p:ext uri="{BB962C8B-B14F-4D97-AF65-F5344CB8AC3E}">
        <p14:creationId xmlns:p14="http://schemas.microsoft.com/office/powerpoint/2010/main" val="4037754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3</a:t>
            </a:fld>
            <a:endParaRPr lang="en-US" dirty="0"/>
          </a:p>
        </p:txBody>
      </p:sp>
    </p:spTree>
    <p:extLst>
      <p:ext uri="{BB962C8B-B14F-4D97-AF65-F5344CB8AC3E}">
        <p14:creationId xmlns:p14="http://schemas.microsoft.com/office/powerpoint/2010/main" val="1074535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Indicator 3 of the SPP/APR focuses on data from statewide assessments:</a:t>
            </a:r>
          </a:p>
          <a:p>
            <a:pPr lvl="1"/>
            <a:r>
              <a:rPr lang="en-US" dirty="0"/>
              <a:t>Regular assessments measured against grade</a:t>
            </a:r>
            <a:r>
              <a:rPr lang="en-US" dirty="0">
                <a:solidFill>
                  <a:schemeClr val="tx1"/>
                </a:solidFill>
              </a:rPr>
              <a:t>-</a:t>
            </a:r>
            <a:r>
              <a:rPr lang="en-US" dirty="0"/>
              <a:t>level standards</a:t>
            </a:r>
          </a:p>
          <a:p>
            <a:pPr lvl="1"/>
            <a:r>
              <a:rPr lang="en-US" dirty="0"/>
              <a:t>Alternate assessments based on alternative achievement standards designed for children with the most significant cognitive disabilities. This is often referred to as the 1% assessment.</a:t>
            </a:r>
          </a:p>
          <a:p>
            <a:r>
              <a:rPr lang="en-US" dirty="0"/>
              <a:t>Two types of state assessment data are reported in Indicator 3:</a:t>
            </a:r>
          </a:p>
          <a:p>
            <a:pPr lvl="1"/>
            <a:r>
              <a:rPr lang="en-US" dirty="0"/>
              <a:t>Participation (Who took the test?)</a:t>
            </a:r>
            <a:endParaRPr lang="en-US" strike="sngStrike" dirty="0">
              <a:solidFill>
                <a:srgbClr val="FF0000"/>
              </a:solidFill>
            </a:endParaRPr>
          </a:p>
          <a:p>
            <a:pPr lvl="1"/>
            <a:r>
              <a:rPr lang="en-US" dirty="0"/>
              <a:t>Achievement (How did children with IEPs perform?)</a:t>
            </a:r>
            <a:endParaRPr lang="en-US" strike="sngStrike" dirty="0">
              <a:solidFill>
                <a:srgbClr val="FF0000"/>
              </a:solidFill>
            </a:endParaRP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4</a:t>
            </a:fld>
            <a:endParaRPr lang="en-US" dirty="0"/>
          </a:p>
        </p:txBody>
      </p:sp>
    </p:spTree>
    <p:extLst>
      <p:ext uri="{BB962C8B-B14F-4D97-AF65-F5344CB8AC3E}">
        <p14:creationId xmlns:p14="http://schemas.microsoft.com/office/powerpoint/2010/main" val="654281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text in red indicates the changes from the former SPP/APR to the new one </a:t>
            </a:r>
            <a:r>
              <a:rPr lang="en-US" dirty="0">
                <a:solidFill>
                  <a:srgbClr val="FF0000"/>
                </a:solidFill>
              </a:rPr>
              <a:t>for FFY 2020-–2025</a:t>
            </a:r>
            <a:r>
              <a:rPr lang="en-US" dirty="0"/>
              <a:t>.</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5</a:t>
            </a:fld>
            <a:endParaRPr lang="en-US" dirty="0"/>
          </a:p>
        </p:txBody>
      </p:sp>
    </p:spTree>
    <p:extLst>
      <p:ext uri="{BB962C8B-B14F-4D97-AF65-F5344CB8AC3E}">
        <p14:creationId xmlns:p14="http://schemas.microsoft.com/office/powerpoint/2010/main" val="2091387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 their FFY 2020 SPP/APR due February 2022, states are required to include baselines and targets for all indicators, including Indicator 3 for the FFY 2020 through 2025 SPP/APRs.</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States will report data at specific grades: 4, 8, and high school—in the previous SPP/APR cycle, states could decide for themselves how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they would report </a:t>
            </a:r>
            <a:r>
              <a:rPr lang="en-US" sz="1200" dirty="0">
                <a:effectLst/>
                <a:latin typeface="Calibri" panose="020F0502020204030204" pitchFamily="34" charset="0"/>
                <a:ea typeface="Calibri" panose="020F0502020204030204" pitchFamily="34" charset="0"/>
                <a:cs typeface="Times New Roman" panose="02020603050405020304" pitchFamily="18" charset="0"/>
              </a:rPr>
              <a:t>the data overall,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by </a:t>
            </a:r>
            <a:r>
              <a:rPr lang="en-US" sz="1200" dirty="0">
                <a:effectLst/>
                <a:latin typeface="Calibri" panose="020F0502020204030204" pitchFamily="34" charset="0"/>
                <a:ea typeface="Calibri" panose="020F0502020204030204" pitchFamily="34" charset="0"/>
                <a:cs typeface="Times New Roman" panose="02020603050405020304" pitchFamily="18" charset="0"/>
              </a:rPr>
              <a:t>grade spans,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by </a:t>
            </a:r>
            <a:r>
              <a:rPr lang="en-US" sz="1200" dirty="0">
                <a:effectLst/>
                <a:latin typeface="Calibri" panose="020F0502020204030204" pitchFamily="34" charset="0"/>
                <a:ea typeface="Calibri" panose="020F0502020204030204" pitchFamily="34" charset="0"/>
                <a:cs typeface="Times New Roman" panose="02020603050405020304" pitchFamily="18" charset="0"/>
              </a:rPr>
              <a:t>school level, or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by </a:t>
            </a:r>
            <a:r>
              <a:rPr lang="en-US" sz="1200" dirty="0">
                <a:effectLst/>
                <a:latin typeface="Calibri" panose="020F0502020204030204" pitchFamily="34" charset="0"/>
                <a:ea typeface="Calibri" panose="020F0502020204030204" pitchFamily="34" charset="0"/>
                <a:cs typeface="Times New Roman" panose="02020603050405020304" pitchFamily="18" charset="0"/>
              </a:rPr>
              <a:t>grade level. As in the previous cycle, states are to</a:t>
            </a:r>
            <a:r>
              <a:rPr lang="en-US" sz="1200" baseline="0" dirty="0">
                <a:effectLst/>
                <a:latin typeface="Calibri" panose="020F0502020204030204" pitchFamily="34" charset="0"/>
                <a:ea typeface="Calibri" panose="020F0502020204030204" pitchFamily="34" charset="0"/>
                <a:cs typeface="Times New Roman" panose="02020603050405020304" pitchFamily="18" charset="0"/>
              </a:rPr>
              <a:t> report</a:t>
            </a:r>
            <a:r>
              <a:rPr lang="en-US" sz="1200" dirty="0">
                <a:effectLst/>
                <a:latin typeface="Calibri" panose="020F0502020204030204" pitchFamily="34" charset="0"/>
                <a:ea typeface="Calibri" panose="020F0502020204030204" pitchFamily="34" charset="0"/>
                <a:cs typeface="Times New Roman" panose="02020603050405020304" pitchFamily="18" charset="0"/>
              </a:rPr>
              <a:t> data for reading/language arts and mathematics separately.  </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States will report proficiency data separately by general and alternate assessment.</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States will report the gaps in proficiency rate between children with disabilities and all students on the regular assessment. </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All these changes to reporting at the state level will also occur at the LEA level as states must report to the public on the performance of each LEA in the state on the targets in the SPP/APR as soon as practicable, but no later than 120 days following the state’s submission of its APR.</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6</a:t>
            </a:fld>
            <a:endParaRPr lang="en-US" dirty="0"/>
          </a:p>
        </p:txBody>
      </p:sp>
    </p:spTree>
    <p:extLst>
      <p:ext uri="{BB962C8B-B14F-4D97-AF65-F5344CB8AC3E}">
        <p14:creationId xmlns:p14="http://schemas.microsoft.com/office/powerpoint/2010/main" val="4067495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how to calculate the participation, proficiency, and proficiency gap rate percentages for children with IEPs. </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7</a:t>
            </a:fld>
            <a:endParaRPr lang="en-US" dirty="0"/>
          </a:p>
        </p:txBody>
      </p:sp>
    </p:spTree>
    <p:extLst>
      <p:ext uri="{BB962C8B-B14F-4D97-AF65-F5344CB8AC3E}">
        <p14:creationId xmlns:p14="http://schemas.microsoft.com/office/powerpoint/2010/main" val="101921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Calibri" panose="020F0502020204030204" pitchFamily="34" charset="0"/>
                <a:ea typeface="Calibri" panose="020F0502020204030204" pitchFamily="34" charset="0"/>
                <a:cs typeface="Times New Roman" panose="02020603050405020304" pitchFamily="18" charset="0"/>
              </a:rPr>
              <a:t>Baseline and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a:t>
            </a:r>
            <a:r>
              <a:rPr lang="en-US" sz="1200" dirty="0">
                <a:effectLst/>
                <a:latin typeface="Calibri" panose="020F0502020204030204" pitchFamily="34" charset="0"/>
                <a:ea typeface="Calibri" panose="020F0502020204030204" pitchFamily="34" charset="0"/>
                <a:cs typeface="Times New Roman" panose="02020603050405020304" pitchFamily="18" charset="0"/>
              </a:rPr>
              <a:t>arget setting for Indicator 3</a:t>
            </a:r>
            <a:endParaRPr lang="en-US" dirty="0"/>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8</a:t>
            </a:fld>
            <a:endParaRPr lang="en-US" dirty="0"/>
          </a:p>
        </p:txBody>
      </p:sp>
    </p:spTree>
    <p:extLst>
      <p:ext uri="{BB962C8B-B14F-4D97-AF65-F5344CB8AC3E}">
        <p14:creationId xmlns:p14="http://schemas.microsoft.com/office/powerpoint/2010/main" val="35010013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Baselines</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Changes to Baseline Year: According to OSEP’s resource Universal Technical Assistance for Federal Fiscal Year (FFY) 2020–2025, states are permitted to revise baseline data and, when doing so, are required to provide an explanation for the revision. OSEP expects that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states would revise</a:t>
            </a:r>
            <a:r>
              <a:rPr lang="en-US" sz="1200" baseline="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dirty="0">
                <a:effectLst/>
                <a:latin typeface="Calibri" panose="020F0502020204030204" pitchFamily="34" charset="0"/>
                <a:ea typeface="Calibri" panose="020F0502020204030204" pitchFamily="34" charset="0"/>
                <a:cs typeface="Times New Roman" panose="02020603050405020304" pitchFamily="18" charset="0"/>
              </a:rPr>
              <a:t>baseline data when there is a change in methodology or data source for the indicator that </a:t>
            </a: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affects </a:t>
            </a:r>
            <a:r>
              <a:rPr lang="en-US" sz="1200" dirty="0">
                <a:effectLst/>
                <a:latin typeface="Calibri" panose="020F0502020204030204" pitchFamily="34" charset="0"/>
                <a:ea typeface="Calibri" panose="020F0502020204030204" pitchFamily="34" charset="0"/>
                <a:cs typeface="Times New Roman" panose="02020603050405020304" pitchFamily="18" charset="0"/>
              </a:rPr>
              <a:t>comparability of the data. Note that states are not required to engage stakeholders in determining baseline. </a:t>
            </a:r>
          </a:p>
          <a:p>
            <a:endParaRPr lang="en-US" dirty="0"/>
          </a:p>
        </p:txBody>
      </p:sp>
      <p:sp>
        <p:nvSpPr>
          <p:cNvPr id="4" name="Slide Number Placeholder 3"/>
          <p:cNvSpPr>
            <a:spLocks noGrp="1"/>
          </p:cNvSpPr>
          <p:nvPr>
            <p:ph type="sldNum" sz="quarter" idx="5"/>
          </p:nvPr>
        </p:nvSpPr>
        <p:spPr/>
        <p:txBody>
          <a:bodyPr/>
          <a:lstStyle/>
          <a:p>
            <a:fld id="{FBE7DC90-C680-4642-A3B3-36C4396E24F0}" type="slidenum">
              <a:rPr lang="en-US" smtClean="0"/>
              <a:t>9</a:t>
            </a:fld>
            <a:endParaRPr lang="en-US" dirty="0"/>
          </a:p>
        </p:txBody>
      </p:sp>
    </p:spTree>
    <p:extLst>
      <p:ext uri="{BB962C8B-B14F-4D97-AF65-F5344CB8AC3E}">
        <p14:creationId xmlns:p14="http://schemas.microsoft.com/office/powerpoint/2010/main" val="1848184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ti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ti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ti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gif"/></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ti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ti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tif"/><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tif"/><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7.jpeg"/><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t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t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68FD72-7A7F-C646-BFB4-1B941B530D5F}"/>
              </a:ext>
            </a:extLst>
          </p:cNvPr>
          <p:cNvSpPr/>
          <p:nvPr userDrawn="1"/>
        </p:nvSpPr>
        <p:spPr>
          <a:xfrm>
            <a:off x="0" y="1061877"/>
            <a:ext cx="12192000" cy="5843016"/>
          </a:xfrm>
          <a:prstGeom prst="rect">
            <a:avLst/>
          </a:prstGeom>
          <a:gradFill flip="none" rotWithShape="1">
            <a:gsLst>
              <a:gs pos="0">
                <a:srgbClr val="005899"/>
              </a:gs>
              <a:gs pos="50000">
                <a:schemeClr val="accent1">
                  <a:shade val="67500"/>
                  <a:satMod val="115000"/>
                </a:schemeClr>
              </a:gs>
              <a:gs pos="100000">
                <a:srgbClr val="00A59B"/>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81000" y="1713269"/>
            <a:ext cx="7086600" cy="1474312"/>
          </a:xfrm>
        </p:spPr>
        <p:txBody>
          <a:bodyPr anchor="t">
            <a:normAutofit/>
          </a:bodyPr>
          <a:lstStyle>
            <a:lvl1pPr algn="l">
              <a:defRPr sz="4000" b="1" i="0">
                <a:solidFill>
                  <a:schemeClr val="bg1"/>
                </a:solidFill>
                <a:latin typeface="Calibri" panose="020F0502020204030204" pitchFamily="34" charset="0"/>
                <a:cs typeface="Calibri" panose="020F0502020204030204" pitchFamily="34" charset="0"/>
              </a:defRPr>
            </a:lvl1pPr>
          </a:lstStyle>
          <a:p>
            <a:r>
              <a:rPr lang="en-US" dirty="0"/>
              <a:t>Click to edit Master title style</a:t>
            </a:r>
          </a:p>
        </p:txBody>
      </p:sp>
      <p:cxnSp>
        <p:nvCxnSpPr>
          <p:cNvPr id="12" name="Straight Connector 11">
            <a:extLst>
              <a:ext uri="{FF2B5EF4-FFF2-40B4-BE49-F238E27FC236}">
                <a16:creationId xmlns:a16="http://schemas.microsoft.com/office/drawing/2014/main" id="{9EB10B5F-51FE-4C44-9CD6-DDAA34284667}"/>
              </a:ext>
            </a:extLst>
          </p:cNvPr>
          <p:cNvCxnSpPr/>
          <p:nvPr userDrawn="1"/>
        </p:nvCxnSpPr>
        <p:spPr>
          <a:xfrm>
            <a:off x="462455" y="4971397"/>
            <a:ext cx="7083973"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Text Placeholder 19">
            <a:extLst>
              <a:ext uri="{FF2B5EF4-FFF2-40B4-BE49-F238E27FC236}">
                <a16:creationId xmlns:a16="http://schemas.microsoft.com/office/drawing/2014/main" id="{EAFD9DA8-6F1F-654C-98E1-72DCE92F0D1A}"/>
              </a:ext>
            </a:extLst>
          </p:cNvPr>
          <p:cNvSpPr>
            <a:spLocks noGrp="1"/>
          </p:cNvSpPr>
          <p:nvPr>
            <p:ph type="body" sz="quarter" idx="12" hasCustomPrompt="1"/>
          </p:nvPr>
        </p:nvSpPr>
        <p:spPr>
          <a:xfrm>
            <a:off x="381000" y="5159272"/>
            <a:ext cx="7165975" cy="1157287"/>
          </a:xfrm>
        </p:spPr>
        <p:txBody>
          <a:bodyPr>
            <a:normAutofit/>
          </a:bodyPr>
          <a:lstStyle>
            <a:lvl1pPr marL="0" indent="0">
              <a:buFontTx/>
              <a:buNone/>
              <a:defRPr sz="2000" b="0" i="0">
                <a:solidFill>
                  <a:schemeClr val="bg1"/>
                </a:solidFill>
                <a:latin typeface="Calibri" panose="020F0502020204030204" pitchFamily="34" charset="0"/>
                <a:cs typeface="Calibri" panose="020F0502020204030204" pitchFamily="34" charset="0"/>
              </a:defRPr>
            </a:lvl1pPr>
          </a:lstStyle>
          <a:p>
            <a:pPr lvl="0"/>
            <a:r>
              <a:rPr lang="en-US" dirty="0"/>
              <a:t>Click to enter Presenter(s)</a:t>
            </a:r>
          </a:p>
        </p:txBody>
      </p:sp>
      <p:pic>
        <p:nvPicPr>
          <p:cNvPr id="4" name="Picture 3">
            <a:extLst>
              <a:ext uri="{FF2B5EF4-FFF2-40B4-BE49-F238E27FC236}">
                <a16:creationId xmlns:a16="http://schemas.microsoft.com/office/drawing/2014/main" id="{2C501E34-F69F-534B-98CA-21DF82B91F05}"/>
              </a:ext>
            </a:extLst>
          </p:cNvPr>
          <p:cNvPicPr>
            <a:picLocks noChangeAspect="1"/>
          </p:cNvPicPr>
          <p:nvPr userDrawn="1"/>
        </p:nvPicPr>
        <p:blipFill>
          <a:blip r:embed="rId2"/>
          <a:stretch>
            <a:fillRect/>
          </a:stretch>
        </p:blipFill>
        <p:spPr>
          <a:xfrm>
            <a:off x="215900" y="230388"/>
            <a:ext cx="3708400" cy="508000"/>
          </a:xfrm>
          <a:prstGeom prst="rect">
            <a:avLst/>
          </a:prstGeom>
        </p:spPr>
      </p:pic>
      <p:sp>
        <p:nvSpPr>
          <p:cNvPr id="9" name="Picture Placeholder 4">
            <a:extLst>
              <a:ext uri="{FF2B5EF4-FFF2-40B4-BE49-F238E27FC236}">
                <a16:creationId xmlns:a16="http://schemas.microsoft.com/office/drawing/2014/main" id="{B04A4299-9C06-E942-B607-2E99A47C06BF}"/>
              </a:ext>
            </a:extLst>
          </p:cNvPr>
          <p:cNvSpPr>
            <a:spLocks noGrp="1"/>
          </p:cNvSpPr>
          <p:nvPr>
            <p:ph type="pic" sz="quarter" idx="15" hasCustomPrompt="1"/>
          </p:nvPr>
        </p:nvSpPr>
        <p:spPr>
          <a:xfrm>
            <a:off x="8267700" y="114300"/>
            <a:ext cx="3708400" cy="740176"/>
          </a:xfrm>
        </p:spPr>
        <p:txBody>
          <a:bodyPr>
            <a:normAutofit/>
          </a:bodyPr>
          <a:lstStyle>
            <a:lvl1pPr marL="0" indent="0">
              <a:buFontTx/>
              <a:buNone/>
              <a:defRPr sz="1400">
                <a:solidFill>
                  <a:schemeClr val="tx1">
                    <a:lumMod val="50000"/>
                    <a:lumOff val="50000"/>
                  </a:schemeClr>
                </a:solidFill>
              </a:defRPr>
            </a:lvl1pPr>
          </a:lstStyle>
          <a:p>
            <a:r>
              <a:rPr lang="en-US" dirty="0"/>
              <a:t>Click Icon to Add Partner Logo</a:t>
            </a:r>
          </a:p>
        </p:txBody>
      </p:sp>
      <p:sp>
        <p:nvSpPr>
          <p:cNvPr id="10" name="Text Placeholder 17">
            <a:extLst>
              <a:ext uri="{FF2B5EF4-FFF2-40B4-BE49-F238E27FC236}">
                <a16:creationId xmlns:a16="http://schemas.microsoft.com/office/drawing/2014/main" id="{0CF6837B-FC1B-4C81-998A-524BB8D017F9}"/>
              </a:ext>
            </a:extLst>
          </p:cNvPr>
          <p:cNvSpPr>
            <a:spLocks noGrp="1"/>
          </p:cNvSpPr>
          <p:nvPr>
            <p:ph type="body" sz="quarter" idx="16" hasCustomPrompt="1"/>
          </p:nvPr>
        </p:nvSpPr>
        <p:spPr>
          <a:xfrm>
            <a:off x="373035" y="3670420"/>
            <a:ext cx="7262812" cy="1113101"/>
          </a:xfrm>
        </p:spPr>
        <p:txBody>
          <a:bodyPr>
            <a:noAutofit/>
          </a:bodyPr>
          <a:lstStyle>
            <a:lvl1pPr marL="0" marR="0" indent="0" algn="l" defTabSz="914400" rtl="0" eaLnBrk="1" fontAlgn="auto" latinLnBrk="0" hangingPunct="1">
              <a:lnSpc>
                <a:spcPct val="100000"/>
              </a:lnSpc>
              <a:spcBef>
                <a:spcPts val="0"/>
              </a:spcBef>
              <a:spcAft>
                <a:spcPts val="0"/>
              </a:spcAft>
              <a:buClr>
                <a:srgbClr val="26847A"/>
              </a:buClr>
              <a:buSzTx/>
              <a:buFont typeface="Arial" panose="020B0604020202020204" pitchFamily="34" charset="0"/>
              <a:buNone/>
              <a:tabLst/>
              <a:defRPr sz="2200" b="1" i="0">
                <a:solidFill>
                  <a:schemeClr val="bg1"/>
                </a:solidFill>
                <a:latin typeface="Calibri" panose="020F0502020204030204" pitchFamily="34" charset="0"/>
                <a:cs typeface="Calibri" panose="020F0502020204030204" pitchFamily="34" charset="0"/>
              </a:defRPr>
            </a:lvl1pPr>
          </a:lstStyle>
          <a:p>
            <a:pPr lvl="0"/>
            <a:r>
              <a:rPr lang="en-US" dirty="0"/>
              <a:t>Title of Conference</a:t>
            </a:r>
            <a:br>
              <a:rPr lang="en-US" dirty="0"/>
            </a:br>
            <a:r>
              <a:rPr lang="en-US" dirty="0"/>
              <a:t>Month 00, 2000</a:t>
            </a:r>
          </a:p>
        </p:txBody>
      </p:sp>
    </p:spTree>
    <p:extLst>
      <p:ext uri="{BB962C8B-B14F-4D97-AF65-F5344CB8AC3E}">
        <p14:creationId xmlns:p14="http://schemas.microsoft.com/office/powerpoint/2010/main" val="2039496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FFF4127-3FEA-CC46-9670-D586BBEC62A6}"/>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rgbClr val="01579B"/>
                </a:solidFill>
              </a:defRPr>
            </a:lvl1pPr>
          </a:lstStyle>
          <a:p>
            <a:fld id="{53A591CA-5CCE-2347-919F-ADE8113BB43B}" type="slidenum">
              <a:rPr lang="en-US" smtClean="0"/>
              <a:pPr/>
              <a:t>‹#›</a:t>
            </a:fld>
            <a:endParaRPr lang="en-US" dirty="0"/>
          </a:p>
        </p:txBody>
      </p:sp>
      <p:sp>
        <p:nvSpPr>
          <p:cNvPr id="7" name="Rectangle 6">
            <a:extLst>
              <a:ext uri="{FF2B5EF4-FFF2-40B4-BE49-F238E27FC236}">
                <a16:creationId xmlns:a16="http://schemas.microsoft.com/office/drawing/2014/main" id="{1CD75CA2-0001-A043-8ABF-3C8ACD3B09BC}"/>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144374DE-6557-F948-9781-225939918E53}"/>
              </a:ext>
            </a:extLst>
          </p:cNvPr>
          <p:cNvPicPr>
            <a:picLocks noChangeAspect="1"/>
          </p:cNvPicPr>
          <p:nvPr userDrawn="1"/>
        </p:nvPicPr>
        <p:blipFill>
          <a:blip r:embed="rId2"/>
          <a:stretch>
            <a:fillRect/>
          </a:stretch>
        </p:blipFill>
        <p:spPr>
          <a:xfrm>
            <a:off x="215900" y="6102350"/>
            <a:ext cx="1866900" cy="508000"/>
          </a:xfrm>
          <a:prstGeom prst="rect">
            <a:avLst/>
          </a:prstGeom>
        </p:spPr>
      </p:pic>
    </p:spTree>
    <p:extLst>
      <p:ext uri="{BB962C8B-B14F-4D97-AF65-F5344CB8AC3E}">
        <p14:creationId xmlns:p14="http://schemas.microsoft.com/office/powerpoint/2010/main" val="3607767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ull-screen Text Call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683FB1-5C7E-A947-BE8A-49AC9BCDBFF4}"/>
              </a:ext>
            </a:extLst>
          </p:cNvPr>
          <p:cNvSpPr/>
          <p:nvPr userDrawn="1"/>
        </p:nvSpPr>
        <p:spPr>
          <a:xfrm>
            <a:off x="0" y="0"/>
            <a:ext cx="12192000" cy="3429000"/>
          </a:xfrm>
          <a:prstGeom prst="rect">
            <a:avLst/>
          </a:prstGeom>
          <a:solidFill>
            <a:srgbClr val="0058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650AA1A4-3510-F64E-A56F-B2E0A2CE858C}"/>
              </a:ext>
            </a:extLst>
          </p:cNvPr>
          <p:cNvSpPr/>
          <p:nvPr userDrawn="1"/>
        </p:nvSpPr>
        <p:spPr>
          <a:xfrm>
            <a:off x="0" y="3429000"/>
            <a:ext cx="12192000" cy="3429000"/>
          </a:xfrm>
          <a:prstGeom prst="rect">
            <a:avLst/>
          </a:prstGeom>
          <a:solidFill>
            <a:srgbClr val="00A5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F145A07-A696-8842-8561-B96A01B14336}"/>
              </a:ext>
            </a:extLst>
          </p:cNvPr>
          <p:cNvSpPr/>
          <p:nvPr userDrawn="1"/>
        </p:nvSpPr>
        <p:spPr>
          <a:xfrm>
            <a:off x="261937" y="257175"/>
            <a:ext cx="11668126" cy="63436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9">
            <a:extLst>
              <a:ext uri="{FF2B5EF4-FFF2-40B4-BE49-F238E27FC236}">
                <a16:creationId xmlns:a16="http://schemas.microsoft.com/office/drawing/2014/main" id="{1419A959-DA0D-1442-A6FC-8661C0CFDB35}"/>
              </a:ext>
            </a:extLst>
          </p:cNvPr>
          <p:cNvSpPr>
            <a:spLocks noGrp="1"/>
          </p:cNvSpPr>
          <p:nvPr>
            <p:ph type="body" sz="quarter" idx="10"/>
          </p:nvPr>
        </p:nvSpPr>
        <p:spPr>
          <a:xfrm>
            <a:off x="1071564" y="1143000"/>
            <a:ext cx="10048874" cy="4572000"/>
          </a:xfrm>
        </p:spPr>
        <p:txBody>
          <a:bodyPr anchor="ctr"/>
          <a:lstStyle>
            <a:lvl1pPr marL="0" indent="0" algn="ctr">
              <a:buNone/>
              <a:defRPr sz="3600" b="1">
                <a:solidFill>
                  <a:srgbClr val="01579B"/>
                </a:solidFill>
              </a:defRPr>
            </a:lvl1pPr>
          </a:lstStyle>
          <a:p>
            <a:pPr lvl="0"/>
            <a:r>
              <a:rPr lang="en-US" dirty="0"/>
              <a:t>Edit Master text styles</a:t>
            </a:r>
          </a:p>
        </p:txBody>
      </p:sp>
    </p:spTree>
    <p:extLst>
      <p:ext uri="{BB962C8B-B14F-4D97-AF65-F5344CB8AC3E}">
        <p14:creationId xmlns:p14="http://schemas.microsoft.com/office/powerpoint/2010/main" val="32472666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rgbClr val="01579B"/>
                </a:solidFill>
              </a:defRPr>
            </a:lvl1pPr>
          </a:lstStyle>
          <a:p>
            <a:r>
              <a:rPr lang="en-US" dirty="0"/>
              <a:t>Click to edit Master title style</a:t>
            </a:r>
          </a:p>
        </p:txBody>
      </p:sp>
      <p:sp>
        <p:nvSpPr>
          <p:cNvPr id="3" name="Content Placeholder 2"/>
          <p:cNvSpPr>
            <a:spLocks noGrp="1"/>
          </p:cNvSpPr>
          <p:nvPr>
            <p:ph idx="1"/>
          </p:nvPr>
        </p:nvSpPr>
        <p:spPr>
          <a:xfrm>
            <a:off x="5183188" y="987426"/>
            <a:ext cx="6172200" cy="4523637"/>
          </a:xfrm>
        </p:spPr>
        <p:txBody>
          <a:bodyPr/>
          <a:lstStyle>
            <a:lvl1pPr marL="234950" indent="-234950">
              <a:buClr>
                <a:srgbClr val="26847A"/>
              </a:buClr>
              <a:defRPr sz="3200"/>
            </a:lvl1pPr>
            <a:lvl2pPr marL="457200" indent="-222250">
              <a:buClr>
                <a:srgbClr val="26847A"/>
              </a:buClr>
              <a:buFontTx/>
              <a:buChar char="–"/>
              <a:defRPr sz="2800"/>
            </a:lvl2pPr>
            <a:lvl3pPr marL="692150" indent="-234950">
              <a:buClr>
                <a:srgbClr val="26847A"/>
              </a:buClr>
              <a:buFont typeface="Wingdings" panose="05000000000000000000" pitchFamily="2" charset="2"/>
              <a:buChar char="§"/>
              <a:defRPr sz="2400"/>
            </a:lvl3pPr>
            <a:lvl4pPr marL="914400" indent="-222250">
              <a:buClr>
                <a:srgbClr val="26847A"/>
              </a:buClr>
              <a:defRPr sz="2000"/>
            </a:lvl4pPr>
            <a:lvl5pPr marL="1149350" indent="-234950">
              <a:buClr>
                <a:srgbClr val="26847A"/>
              </a:buCl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4536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Slide Number Placeholder 5">
            <a:extLst>
              <a:ext uri="{FF2B5EF4-FFF2-40B4-BE49-F238E27FC236}">
                <a16:creationId xmlns:a16="http://schemas.microsoft.com/office/drawing/2014/main" id="{36260429-4221-B344-8D49-804B11F42B46}"/>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rgbClr val="01579B"/>
                </a:solidFill>
              </a:defRPr>
            </a:lvl1pPr>
          </a:lstStyle>
          <a:p>
            <a:fld id="{53A591CA-5CCE-2347-919F-ADE8113BB43B}" type="slidenum">
              <a:rPr lang="en-US" smtClean="0"/>
              <a:pPr/>
              <a:t>‹#›</a:t>
            </a:fld>
            <a:endParaRPr lang="en-US" dirty="0"/>
          </a:p>
        </p:txBody>
      </p:sp>
      <p:sp>
        <p:nvSpPr>
          <p:cNvPr id="10" name="Rectangle 9">
            <a:extLst>
              <a:ext uri="{FF2B5EF4-FFF2-40B4-BE49-F238E27FC236}">
                <a16:creationId xmlns:a16="http://schemas.microsoft.com/office/drawing/2014/main" id="{53BFB853-3179-5147-8262-D99FCC453460}"/>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DA7C0B77-5962-E546-8975-0CF8BF2D43FA}"/>
              </a:ext>
            </a:extLst>
          </p:cNvPr>
          <p:cNvPicPr>
            <a:picLocks noChangeAspect="1"/>
          </p:cNvPicPr>
          <p:nvPr userDrawn="1"/>
        </p:nvPicPr>
        <p:blipFill>
          <a:blip r:embed="rId2"/>
          <a:stretch>
            <a:fillRect/>
          </a:stretch>
        </p:blipFill>
        <p:spPr>
          <a:xfrm>
            <a:off x="215900" y="6102350"/>
            <a:ext cx="1866900" cy="508000"/>
          </a:xfrm>
          <a:prstGeom prst="rect">
            <a:avLst/>
          </a:prstGeom>
        </p:spPr>
      </p:pic>
    </p:spTree>
    <p:extLst>
      <p:ext uri="{BB962C8B-B14F-4D97-AF65-F5344CB8AC3E}">
        <p14:creationId xmlns:p14="http://schemas.microsoft.com/office/powerpoint/2010/main" val="3958847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rgbClr val="01579B"/>
                </a:solidFill>
              </a:defRPr>
            </a:lvl1pPr>
          </a:lstStyle>
          <a:p>
            <a:r>
              <a:rPr lang="en-US" dirty="0"/>
              <a:t>Click to edit Master title style</a:t>
            </a:r>
          </a:p>
        </p:txBody>
      </p:sp>
      <p:sp>
        <p:nvSpPr>
          <p:cNvPr id="3" name="Picture Placeholder 2"/>
          <p:cNvSpPr>
            <a:spLocks noGrp="1" noChangeAspect="1"/>
          </p:cNvSpPr>
          <p:nvPr>
            <p:ph type="pic" idx="1"/>
          </p:nvPr>
        </p:nvSpPr>
        <p:spPr>
          <a:xfrm>
            <a:off x="5183188" y="987426"/>
            <a:ext cx="6172200" cy="452363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4536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Slide Number Placeholder 5">
            <a:extLst>
              <a:ext uri="{FF2B5EF4-FFF2-40B4-BE49-F238E27FC236}">
                <a16:creationId xmlns:a16="http://schemas.microsoft.com/office/drawing/2014/main" id="{58D53349-25B8-4741-9EAB-E2F439D0598A}"/>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rgbClr val="005899"/>
                </a:solidFill>
              </a:defRPr>
            </a:lvl1pPr>
          </a:lstStyle>
          <a:p>
            <a:fld id="{53A591CA-5CCE-2347-919F-ADE8113BB43B}" type="slidenum">
              <a:rPr lang="en-US" smtClean="0"/>
              <a:pPr/>
              <a:t>‹#›</a:t>
            </a:fld>
            <a:endParaRPr lang="en-US" dirty="0"/>
          </a:p>
        </p:txBody>
      </p:sp>
      <p:sp>
        <p:nvSpPr>
          <p:cNvPr id="10" name="Rectangle 9">
            <a:extLst>
              <a:ext uri="{FF2B5EF4-FFF2-40B4-BE49-F238E27FC236}">
                <a16:creationId xmlns:a16="http://schemas.microsoft.com/office/drawing/2014/main" id="{79DE717B-110C-A04E-8A93-090020F9E509}"/>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3E6D511C-DB12-754C-A10B-0334B8A651DF}"/>
              </a:ext>
            </a:extLst>
          </p:cNvPr>
          <p:cNvPicPr>
            <a:picLocks noChangeAspect="1"/>
          </p:cNvPicPr>
          <p:nvPr userDrawn="1"/>
        </p:nvPicPr>
        <p:blipFill>
          <a:blip r:embed="rId2"/>
          <a:stretch>
            <a:fillRect/>
          </a:stretch>
        </p:blipFill>
        <p:spPr>
          <a:xfrm>
            <a:off x="215900" y="6102350"/>
            <a:ext cx="1866900" cy="508000"/>
          </a:xfrm>
          <a:prstGeom prst="rect">
            <a:avLst/>
          </a:prstGeom>
        </p:spPr>
      </p:pic>
    </p:spTree>
    <p:extLst>
      <p:ext uri="{BB962C8B-B14F-4D97-AF65-F5344CB8AC3E}">
        <p14:creationId xmlns:p14="http://schemas.microsoft.com/office/powerpoint/2010/main" val="29690741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68FD72-7A7F-C646-BFB4-1B941B530D5F}"/>
              </a:ext>
            </a:extLst>
          </p:cNvPr>
          <p:cNvSpPr/>
          <p:nvPr userDrawn="1"/>
        </p:nvSpPr>
        <p:spPr>
          <a:xfrm>
            <a:off x="0" y="0"/>
            <a:ext cx="12192000" cy="5372100"/>
          </a:xfrm>
          <a:prstGeom prst="rect">
            <a:avLst/>
          </a:prstGeom>
          <a:gradFill flip="none" rotWithShape="1">
            <a:gsLst>
              <a:gs pos="0">
                <a:srgbClr val="005899"/>
              </a:gs>
              <a:gs pos="50000">
                <a:schemeClr val="accent1">
                  <a:shade val="67500"/>
                  <a:satMod val="115000"/>
                </a:schemeClr>
              </a:gs>
              <a:gs pos="100000">
                <a:srgbClr val="00A59B"/>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2C501E34-F69F-534B-98CA-21DF82B91F05}"/>
              </a:ext>
            </a:extLst>
          </p:cNvPr>
          <p:cNvPicPr>
            <a:picLocks noChangeAspect="1"/>
          </p:cNvPicPr>
          <p:nvPr userDrawn="1"/>
        </p:nvPicPr>
        <p:blipFill>
          <a:blip r:embed="rId2"/>
          <a:srcRect/>
          <a:stretch/>
        </p:blipFill>
        <p:spPr>
          <a:xfrm>
            <a:off x="215900" y="230388"/>
            <a:ext cx="3708400" cy="508000"/>
          </a:xfrm>
          <a:prstGeom prst="rect">
            <a:avLst/>
          </a:prstGeom>
        </p:spPr>
      </p:pic>
      <p:sp>
        <p:nvSpPr>
          <p:cNvPr id="3" name="TextBox 2">
            <a:extLst>
              <a:ext uri="{FF2B5EF4-FFF2-40B4-BE49-F238E27FC236}">
                <a16:creationId xmlns:a16="http://schemas.microsoft.com/office/drawing/2014/main" id="{ECE5AE4C-845F-A64C-83FD-65AD0ADC42DB}"/>
              </a:ext>
            </a:extLst>
          </p:cNvPr>
          <p:cNvSpPr txBox="1"/>
          <p:nvPr userDrawn="1"/>
        </p:nvSpPr>
        <p:spPr>
          <a:xfrm>
            <a:off x="381000" y="1713269"/>
            <a:ext cx="7825153" cy="1938992"/>
          </a:xfrm>
          <a:prstGeom prst="rect">
            <a:avLst/>
          </a:prstGeom>
          <a:noFill/>
        </p:spPr>
        <p:txBody>
          <a:bodyPr wrap="square" rtlCol="0">
            <a:spAutoFit/>
          </a:bodyPr>
          <a:lstStyle/>
          <a:p>
            <a:r>
              <a:rPr lang="en-US" sz="2000" b="0" i="0" dirty="0">
                <a:solidFill>
                  <a:schemeClr val="bg1"/>
                </a:solidFill>
                <a:latin typeface="+mn-lt"/>
              </a:rPr>
              <a:t>The contents of this presentation were developed under a grant from the U.S. Department of Education, #H373Y190001. However, the contents do not necessarily represent the policy of the U.S. Department of Education, and you should not assume endorsement by the federal government.</a:t>
            </a:r>
          </a:p>
          <a:p>
            <a:endParaRPr lang="en-US" sz="2000" b="0" i="0" dirty="0">
              <a:solidFill>
                <a:schemeClr val="bg1"/>
              </a:solidFill>
              <a:latin typeface="+mn-lt"/>
            </a:endParaRPr>
          </a:p>
          <a:p>
            <a:r>
              <a:rPr lang="en-US" sz="2000" b="1" i="0" dirty="0">
                <a:solidFill>
                  <a:schemeClr val="bg1"/>
                </a:solidFill>
                <a:latin typeface="+mn-lt"/>
              </a:rPr>
              <a:t>Project Officers:</a:t>
            </a:r>
            <a:r>
              <a:rPr lang="en-US" sz="2000" b="0" i="0" dirty="0">
                <a:solidFill>
                  <a:schemeClr val="bg1"/>
                </a:solidFill>
                <a:latin typeface="+mn-lt"/>
              </a:rPr>
              <a:t> Richelle Davis and Rebecca Smith</a:t>
            </a:r>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35112" y="5775516"/>
            <a:ext cx="2064977" cy="596116"/>
          </a:xfrm>
          <a:prstGeom prst="rect">
            <a:avLst/>
          </a:prstGeom>
        </p:spPr>
      </p:pic>
      <p:pic>
        <p:nvPicPr>
          <p:cNvPr id="8" name="Picture 7" descr="Logo of the U.S. Office of Special Education Programs.">
            <a:extLst>
              <a:ext uri="{FF2B5EF4-FFF2-40B4-BE49-F238E27FC236}">
                <a16:creationId xmlns:a16="http://schemas.microsoft.com/office/drawing/2014/main" id="{BDB72A64-73E3-CA4F-80C2-7E8835F5017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87970" y="5616374"/>
            <a:ext cx="1096296" cy="914400"/>
          </a:xfrm>
          <a:prstGeom prst="rect">
            <a:avLst/>
          </a:prstGeom>
        </p:spPr>
      </p:pic>
    </p:spTree>
    <p:extLst>
      <p:ext uri="{BB962C8B-B14F-4D97-AF65-F5344CB8AC3E}">
        <p14:creationId xmlns:p14="http://schemas.microsoft.com/office/powerpoint/2010/main" val="2719344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68FD72-7A7F-C646-BFB4-1B941B530D5F}"/>
              </a:ext>
            </a:extLst>
          </p:cNvPr>
          <p:cNvSpPr/>
          <p:nvPr userDrawn="1"/>
        </p:nvSpPr>
        <p:spPr>
          <a:xfrm>
            <a:off x="0" y="1014984"/>
            <a:ext cx="12192000" cy="5843016"/>
          </a:xfrm>
          <a:prstGeom prst="rect">
            <a:avLst/>
          </a:prstGeom>
          <a:gradFill flip="none" rotWithShape="1">
            <a:gsLst>
              <a:gs pos="0">
                <a:srgbClr val="005899"/>
              </a:gs>
              <a:gs pos="50000">
                <a:schemeClr val="accent1">
                  <a:shade val="67500"/>
                  <a:satMod val="115000"/>
                </a:schemeClr>
              </a:gs>
              <a:gs pos="100000">
                <a:srgbClr val="00A59B"/>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81000" y="1713269"/>
            <a:ext cx="7086600" cy="2387600"/>
          </a:xfrm>
        </p:spPr>
        <p:txBody>
          <a:bodyPr anchor="t">
            <a:normAutofit/>
          </a:bodyPr>
          <a:lstStyle>
            <a:lvl1pPr algn="l">
              <a:defRPr sz="3000" b="1" i="0">
                <a:solidFill>
                  <a:schemeClr val="bg1"/>
                </a:solidFill>
                <a:latin typeface="Calibri" panose="020F0502020204030204" pitchFamily="34" charset="0"/>
                <a:cs typeface="Calibri" panose="020F0502020204030204" pitchFamily="34" charset="0"/>
              </a:defRPr>
            </a:lvl1pPr>
          </a:lstStyle>
          <a:p>
            <a:r>
              <a:rPr lang="en-US" dirty="0"/>
              <a:t>Click to edit Master title style</a:t>
            </a:r>
          </a:p>
        </p:txBody>
      </p:sp>
      <p:cxnSp>
        <p:nvCxnSpPr>
          <p:cNvPr id="12" name="Straight Connector 11">
            <a:extLst>
              <a:ext uri="{FF2B5EF4-FFF2-40B4-BE49-F238E27FC236}">
                <a16:creationId xmlns:a16="http://schemas.microsoft.com/office/drawing/2014/main" id="{9EB10B5F-51FE-4C44-9CD6-DDAA34284667}"/>
              </a:ext>
            </a:extLst>
          </p:cNvPr>
          <p:cNvCxnSpPr/>
          <p:nvPr userDrawn="1"/>
        </p:nvCxnSpPr>
        <p:spPr>
          <a:xfrm>
            <a:off x="462455" y="4971397"/>
            <a:ext cx="7083973"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Text Placeholder 17">
            <a:extLst>
              <a:ext uri="{FF2B5EF4-FFF2-40B4-BE49-F238E27FC236}">
                <a16:creationId xmlns:a16="http://schemas.microsoft.com/office/drawing/2014/main" id="{6E0F059C-ACEA-9E4A-9C5E-3764932BA762}"/>
              </a:ext>
            </a:extLst>
          </p:cNvPr>
          <p:cNvSpPr>
            <a:spLocks noGrp="1"/>
          </p:cNvSpPr>
          <p:nvPr>
            <p:ph type="body" sz="quarter" idx="11" hasCustomPrompt="1"/>
          </p:nvPr>
        </p:nvSpPr>
        <p:spPr>
          <a:xfrm>
            <a:off x="381000" y="4577609"/>
            <a:ext cx="7262812" cy="305067"/>
          </a:xfrm>
        </p:spPr>
        <p:txBody>
          <a:bodyPr>
            <a:noAutofit/>
          </a:bodyPr>
          <a:lstStyle>
            <a:lvl1pPr marL="0" indent="0">
              <a:buNone/>
              <a:defRPr sz="1600" b="1" i="0">
                <a:solidFill>
                  <a:schemeClr val="bg1"/>
                </a:solidFill>
                <a:latin typeface="Calibri" panose="020F0502020204030204" pitchFamily="34" charset="0"/>
                <a:cs typeface="Calibri" panose="020F0502020204030204" pitchFamily="34" charset="0"/>
              </a:defRPr>
            </a:lvl1pPr>
          </a:lstStyle>
          <a:p>
            <a:pPr lvl="0"/>
            <a:r>
              <a:rPr lang="en-US" dirty="0"/>
              <a:t>Month 00, 2000</a:t>
            </a:r>
          </a:p>
        </p:txBody>
      </p:sp>
      <p:sp>
        <p:nvSpPr>
          <p:cNvPr id="20" name="Text Placeholder 19">
            <a:extLst>
              <a:ext uri="{FF2B5EF4-FFF2-40B4-BE49-F238E27FC236}">
                <a16:creationId xmlns:a16="http://schemas.microsoft.com/office/drawing/2014/main" id="{EAFD9DA8-6F1F-654C-98E1-72DCE92F0D1A}"/>
              </a:ext>
            </a:extLst>
          </p:cNvPr>
          <p:cNvSpPr>
            <a:spLocks noGrp="1"/>
          </p:cNvSpPr>
          <p:nvPr>
            <p:ph type="body" sz="quarter" idx="12" hasCustomPrompt="1"/>
          </p:nvPr>
        </p:nvSpPr>
        <p:spPr>
          <a:xfrm>
            <a:off x="381000" y="5159272"/>
            <a:ext cx="7165975" cy="1157287"/>
          </a:xfrm>
        </p:spPr>
        <p:txBody>
          <a:bodyPr>
            <a:normAutofit/>
          </a:bodyPr>
          <a:lstStyle>
            <a:lvl1pPr marL="0" indent="0">
              <a:buFontTx/>
              <a:buNone/>
              <a:defRPr sz="2000" b="0" i="0">
                <a:solidFill>
                  <a:schemeClr val="bg1"/>
                </a:solidFill>
                <a:latin typeface="Calibri" panose="020F0502020204030204" pitchFamily="34" charset="0"/>
                <a:cs typeface="Calibri" panose="020F0502020204030204" pitchFamily="34" charset="0"/>
              </a:defRPr>
            </a:lvl1pPr>
          </a:lstStyle>
          <a:p>
            <a:pPr lvl="0"/>
            <a:r>
              <a:rPr lang="en-US" dirty="0"/>
              <a:t>Click to enter Presenter(s)</a:t>
            </a:r>
          </a:p>
        </p:txBody>
      </p:sp>
      <p:pic>
        <p:nvPicPr>
          <p:cNvPr id="4" name="Picture 3">
            <a:extLst>
              <a:ext uri="{FF2B5EF4-FFF2-40B4-BE49-F238E27FC236}">
                <a16:creationId xmlns:a16="http://schemas.microsoft.com/office/drawing/2014/main" id="{2C501E34-F69F-534B-98CA-21DF82B91F05}"/>
              </a:ext>
            </a:extLst>
          </p:cNvPr>
          <p:cNvPicPr>
            <a:picLocks noChangeAspect="1"/>
          </p:cNvPicPr>
          <p:nvPr userDrawn="1"/>
        </p:nvPicPr>
        <p:blipFill>
          <a:blip r:embed="rId2"/>
          <a:stretch>
            <a:fillRect/>
          </a:stretch>
        </p:blipFill>
        <p:spPr>
          <a:xfrm>
            <a:off x="215900" y="230388"/>
            <a:ext cx="3708400" cy="508000"/>
          </a:xfrm>
          <a:prstGeom prst="rect">
            <a:avLst/>
          </a:prstGeom>
        </p:spPr>
      </p:pic>
      <p:sp>
        <p:nvSpPr>
          <p:cNvPr id="9" name="Picture Placeholder 4">
            <a:extLst>
              <a:ext uri="{FF2B5EF4-FFF2-40B4-BE49-F238E27FC236}">
                <a16:creationId xmlns:a16="http://schemas.microsoft.com/office/drawing/2014/main" id="{B04A4299-9C06-E942-B607-2E99A47C06BF}"/>
              </a:ext>
            </a:extLst>
          </p:cNvPr>
          <p:cNvSpPr>
            <a:spLocks noGrp="1"/>
          </p:cNvSpPr>
          <p:nvPr>
            <p:ph type="pic" sz="quarter" idx="15" hasCustomPrompt="1"/>
          </p:nvPr>
        </p:nvSpPr>
        <p:spPr>
          <a:xfrm>
            <a:off x="8267700" y="114300"/>
            <a:ext cx="3708400" cy="740176"/>
          </a:xfrm>
        </p:spPr>
        <p:txBody>
          <a:bodyPr>
            <a:normAutofit/>
          </a:bodyPr>
          <a:lstStyle>
            <a:lvl1pPr marL="0" indent="0">
              <a:buFontTx/>
              <a:buNone/>
              <a:defRPr sz="1400">
                <a:solidFill>
                  <a:schemeClr val="tx1">
                    <a:lumMod val="50000"/>
                    <a:lumOff val="50000"/>
                  </a:schemeClr>
                </a:solidFill>
              </a:defRPr>
            </a:lvl1pPr>
          </a:lstStyle>
          <a:p>
            <a:r>
              <a:rPr lang="en-US" dirty="0"/>
              <a:t>Click Icon to Add Partner Logo</a:t>
            </a:r>
          </a:p>
        </p:txBody>
      </p:sp>
    </p:spTree>
    <p:extLst>
      <p:ext uri="{BB962C8B-B14F-4D97-AF65-F5344CB8AC3E}">
        <p14:creationId xmlns:p14="http://schemas.microsoft.com/office/powerpoint/2010/main" val="2630905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68FD72-7A7F-C646-BFB4-1B941B530D5F}"/>
              </a:ext>
            </a:extLst>
          </p:cNvPr>
          <p:cNvSpPr/>
          <p:nvPr userDrawn="1"/>
        </p:nvSpPr>
        <p:spPr>
          <a:xfrm>
            <a:off x="0" y="1014984"/>
            <a:ext cx="6096000" cy="5843016"/>
          </a:xfrm>
          <a:prstGeom prst="rect">
            <a:avLst/>
          </a:prstGeom>
          <a:gradFill flip="none" rotWithShape="1">
            <a:gsLst>
              <a:gs pos="0">
                <a:srgbClr val="005899"/>
              </a:gs>
              <a:gs pos="50000">
                <a:schemeClr val="accent1">
                  <a:shade val="67500"/>
                  <a:satMod val="115000"/>
                </a:schemeClr>
              </a:gs>
              <a:gs pos="100000">
                <a:srgbClr val="00A59B"/>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81000" y="1713269"/>
            <a:ext cx="5304576" cy="2387600"/>
          </a:xfrm>
        </p:spPr>
        <p:txBody>
          <a:bodyPr anchor="t">
            <a:normAutofit/>
          </a:bodyPr>
          <a:lstStyle>
            <a:lvl1pPr algn="l">
              <a:defRPr sz="3000" b="1" i="0">
                <a:solidFill>
                  <a:schemeClr val="bg1"/>
                </a:solidFill>
                <a:latin typeface="Calibri" panose="020F0502020204030204" pitchFamily="34" charset="0"/>
                <a:cs typeface="Calibri" panose="020F0502020204030204" pitchFamily="34" charset="0"/>
              </a:defRPr>
            </a:lvl1pPr>
          </a:lstStyle>
          <a:p>
            <a:r>
              <a:rPr lang="en-US" dirty="0"/>
              <a:t>Click to edit Master title style</a:t>
            </a:r>
          </a:p>
        </p:txBody>
      </p:sp>
      <p:cxnSp>
        <p:nvCxnSpPr>
          <p:cNvPr id="12" name="Straight Connector 11">
            <a:extLst>
              <a:ext uri="{FF2B5EF4-FFF2-40B4-BE49-F238E27FC236}">
                <a16:creationId xmlns:a16="http://schemas.microsoft.com/office/drawing/2014/main" id="{9EB10B5F-51FE-4C44-9CD6-DDAA34284667}"/>
              </a:ext>
            </a:extLst>
          </p:cNvPr>
          <p:cNvCxnSpPr>
            <a:cxnSpLocks/>
          </p:cNvCxnSpPr>
          <p:nvPr userDrawn="1"/>
        </p:nvCxnSpPr>
        <p:spPr>
          <a:xfrm>
            <a:off x="462455" y="4971397"/>
            <a:ext cx="53046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Text Placeholder 17">
            <a:extLst>
              <a:ext uri="{FF2B5EF4-FFF2-40B4-BE49-F238E27FC236}">
                <a16:creationId xmlns:a16="http://schemas.microsoft.com/office/drawing/2014/main" id="{6E0F059C-ACEA-9E4A-9C5E-3764932BA762}"/>
              </a:ext>
            </a:extLst>
          </p:cNvPr>
          <p:cNvSpPr>
            <a:spLocks noGrp="1"/>
          </p:cNvSpPr>
          <p:nvPr>
            <p:ph type="body" sz="quarter" idx="11" hasCustomPrompt="1"/>
          </p:nvPr>
        </p:nvSpPr>
        <p:spPr>
          <a:xfrm>
            <a:off x="381000" y="4577609"/>
            <a:ext cx="5304575" cy="305067"/>
          </a:xfrm>
        </p:spPr>
        <p:txBody>
          <a:bodyPr>
            <a:noAutofit/>
          </a:bodyPr>
          <a:lstStyle>
            <a:lvl1pPr marL="0" indent="0">
              <a:buNone/>
              <a:defRPr sz="1600" b="1" i="0">
                <a:solidFill>
                  <a:schemeClr val="bg1"/>
                </a:solidFill>
                <a:latin typeface="Calibri" panose="020F0502020204030204" pitchFamily="34" charset="0"/>
                <a:cs typeface="Calibri" panose="020F0502020204030204" pitchFamily="34" charset="0"/>
              </a:defRPr>
            </a:lvl1pPr>
          </a:lstStyle>
          <a:p>
            <a:pPr lvl="0"/>
            <a:r>
              <a:rPr lang="en-US" dirty="0"/>
              <a:t>Month 00, 2000</a:t>
            </a:r>
          </a:p>
        </p:txBody>
      </p:sp>
      <p:sp>
        <p:nvSpPr>
          <p:cNvPr id="20" name="Text Placeholder 19">
            <a:extLst>
              <a:ext uri="{FF2B5EF4-FFF2-40B4-BE49-F238E27FC236}">
                <a16:creationId xmlns:a16="http://schemas.microsoft.com/office/drawing/2014/main" id="{EAFD9DA8-6F1F-654C-98E1-72DCE92F0D1A}"/>
              </a:ext>
            </a:extLst>
          </p:cNvPr>
          <p:cNvSpPr>
            <a:spLocks noGrp="1"/>
          </p:cNvSpPr>
          <p:nvPr>
            <p:ph type="body" sz="quarter" idx="12" hasCustomPrompt="1"/>
          </p:nvPr>
        </p:nvSpPr>
        <p:spPr>
          <a:xfrm>
            <a:off x="381001" y="5159272"/>
            <a:ext cx="5304575" cy="1157287"/>
          </a:xfrm>
        </p:spPr>
        <p:txBody>
          <a:bodyPr>
            <a:normAutofit/>
          </a:bodyPr>
          <a:lstStyle>
            <a:lvl1pPr marL="0" indent="0">
              <a:buFontTx/>
              <a:buNone/>
              <a:defRPr sz="2000" b="0" i="0">
                <a:solidFill>
                  <a:schemeClr val="bg1"/>
                </a:solidFill>
                <a:latin typeface="Calibri" panose="020F0502020204030204" pitchFamily="34" charset="0"/>
                <a:cs typeface="Calibri" panose="020F0502020204030204" pitchFamily="34" charset="0"/>
              </a:defRPr>
            </a:lvl1pPr>
          </a:lstStyle>
          <a:p>
            <a:pPr lvl="0"/>
            <a:r>
              <a:rPr lang="en-US" dirty="0"/>
              <a:t>Click to enter Presenter(s)</a:t>
            </a:r>
          </a:p>
        </p:txBody>
      </p:sp>
      <p:pic>
        <p:nvPicPr>
          <p:cNvPr id="4" name="Picture 3">
            <a:extLst>
              <a:ext uri="{FF2B5EF4-FFF2-40B4-BE49-F238E27FC236}">
                <a16:creationId xmlns:a16="http://schemas.microsoft.com/office/drawing/2014/main" id="{2C501E34-F69F-534B-98CA-21DF82B91F05}"/>
              </a:ext>
            </a:extLst>
          </p:cNvPr>
          <p:cNvPicPr>
            <a:picLocks noChangeAspect="1"/>
          </p:cNvPicPr>
          <p:nvPr userDrawn="1"/>
        </p:nvPicPr>
        <p:blipFill>
          <a:blip r:embed="rId2"/>
          <a:stretch>
            <a:fillRect/>
          </a:stretch>
        </p:blipFill>
        <p:spPr>
          <a:xfrm>
            <a:off x="215900" y="230388"/>
            <a:ext cx="3708400" cy="508000"/>
          </a:xfrm>
          <a:prstGeom prst="rect">
            <a:avLst/>
          </a:prstGeom>
        </p:spPr>
      </p:pic>
      <p:sp>
        <p:nvSpPr>
          <p:cNvPr id="8" name="Picture Placeholder 7">
            <a:extLst>
              <a:ext uri="{FF2B5EF4-FFF2-40B4-BE49-F238E27FC236}">
                <a16:creationId xmlns:a16="http://schemas.microsoft.com/office/drawing/2014/main" id="{607A8DDE-D49A-D043-804C-B30474CBA879}"/>
              </a:ext>
            </a:extLst>
          </p:cNvPr>
          <p:cNvSpPr>
            <a:spLocks noGrp="1"/>
          </p:cNvSpPr>
          <p:nvPr>
            <p:ph type="pic" sz="quarter" idx="14"/>
          </p:nvPr>
        </p:nvSpPr>
        <p:spPr>
          <a:xfrm>
            <a:off x="6096000" y="1014413"/>
            <a:ext cx="6096000" cy="5843587"/>
          </a:xfrm>
        </p:spPr>
        <p:txBody>
          <a:bodyPr anchor="ctr">
            <a:normAutofit/>
          </a:bodyPr>
          <a:lstStyle>
            <a:lvl1pPr marL="0" indent="0" algn="ctr">
              <a:buFontTx/>
              <a:buNone/>
              <a:defRPr sz="1400" b="0" i="0">
                <a:solidFill>
                  <a:schemeClr val="tx1">
                    <a:lumMod val="50000"/>
                    <a:lumOff val="50000"/>
                  </a:schemeClr>
                </a:solidFill>
                <a:latin typeface="Myriad Pro" panose="020B0503030403020204" pitchFamily="34" charset="0"/>
              </a:defRPr>
            </a:lvl1pPr>
          </a:lstStyle>
          <a:p>
            <a:r>
              <a:rPr lang="en-US" dirty="0"/>
              <a:t>Click icon to add picture</a:t>
            </a:r>
          </a:p>
        </p:txBody>
      </p:sp>
      <p:sp>
        <p:nvSpPr>
          <p:cNvPr id="5" name="Picture Placeholder 4">
            <a:extLst>
              <a:ext uri="{FF2B5EF4-FFF2-40B4-BE49-F238E27FC236}">
                <a16:creationId xmlns:a16="http://schemas.microsoft.com/office/drawing/2014/main" id="{6E208DFA-4C61-D54A-8F2F-E52ADC7FDCAC}"/>
              </a:ext>
            </a:extLst>
          </p:cNvPr>
          <p:cNvSpPr>
            <a:spLocks noGrp="1"/>
          </p:cNvSpPr>
          <p:nvPr>
            <p:ph type="pic" sz="quarter" idx="15" hasCustomPrompt="1"/>
          </p:nvPr>
        </p:nvSpPr>
        <p:spPr>
          <a:xfrm>
            <a:off x="8267700" y="128588"/>
            <a:ext cx="3708400" cy="711202"/>
          </a:xfrm>
        </p:spPr>
        <p:txBody>
          <a:bodyPr>
            <a:normAutofit/>
          </a:bodyPr>
          <a:lstStyle>
            <a:lvl1pPr marL="0" marR="0" indent="0" algn="l" defTabSz="914400" rtl="0" eaLnBrk="1" fontAlgn="auto" latinLnBrk="0" hangingPunct="1">
              <a:lnSpc>
                <a:spcPct val="90000"/>
              </a:lnSpc>
              <a:spcBef>
                <a:spcPts val="1000"/>
              </a:spcBef>
              <a:spcAft>
                <a:spcPts val="0"/>
              </a:spcAft>
              <a:buClr>
                <a:srgbClr val="00A59B"/>
              </a:buClr>
              <a:buSzTx/>
              <a:buFontTx/>
              <a:buNone/>
              <a:tabLst/>
              <a:defRPr sz="1400">
                <a:solidFill>
                  <a:schemeClr val="tx1">
                    <a:lumMod val="50000"/>
                    <a:lumOff val="50000"/>
                  </a:schemeClr>
                </a:solidFill>
              </a:defRPr>
            </a:lvl1pPr>
          </a:lstStyle>
          <a:p>
            <a:pPr marL="0" marR="0" lvl="0" indent="0" algn="l" defTabSz="914400" rtl="0" eaLnBrk="1" fontAlgn="auto" latinLnBrk="0" hangingPunct="1">
              <a:lnSpc>
                <a:spcPct val="90000"/>
              </a:lnSpc>
              <a:spcBef>
                <a:spcPts val="1000"/>
              </a:spcBef>
              <a:spcAft>
                <a:spcPts val="0"/>
              </a:spcAft>
              <a:buClr>
                <a:srgbClr val="00A59B"/>
              </a:buClr>
              <a:buSzTx/>
              <a:buFontTx/>
              <a:buNone/>
              <a:tabLst/>
              <a:defRPr/>
            </a:pPr>
            <a:r>
              <a:rPr lang="en-US" dirty="0"/>
              <a:t>Click Icon to Add Partner Logo</a:t>
            </a:r>
          </a:p>
        </p:txBody>
      </p:sp>
    </p:spTree>
    <p:extLst>
      <p:ext uri="{BB962C8B-B14F-4D97-AF65-F5344CB8AC3E}">
        <p14:creationId xmlns:p14="http://schemas.microsoft.com/office/powerpoint/2010/main" val="24980771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579B"/>
                </a:solidFill>
              </a:defRPr>
            </a:lvl1pPr>
          </a:lstStyle>
          <a:p>
            <a:r>
              <a:rPr lang="en-US" dirty="0"/>
              <a:t>Click to edit Master title style</a:t>
            </a:r>
          </a:p>
        </p:txBody>
      </p:sp>
      <p:sp>
        <p:nvSpPr>
          <p:cNvPr id="3" name="Content Placeholder 2"/>
          <p:cNvSpPr>
            <a:spLocks noGrp="1"/>
          </p:cNvSpPr>
          <p:nvPr>
            <p:ph idx="1"/>
          </p:nvPr>
        </p:nvSpPr>
        <p:spPr>
          <a:xfrm>
            <a:off x="838200" y="1825625"/>
            <a:ext cx="10515600" cy="3685438"/>
          </a:xfrm>
        </p:spPr>
        <p:txBody>
          <a:bodyPr/>
          <a:lstStyle>
            <a:lvl1pPr>
              <a:buClr>
                <a:srgbClr val="26847A"/>
              </a:buClr>
              <a:defRPr/>
            </a:lvl1pPr>
            <a:lvl2pPr marL="457200" indent="-222250">
              <a:buClr>
                <a:srgbClr val="26847A"/>
              </a:buClr>
              <a:buFontTx/>
              <a:buChar char="–"/>
              <a:defRPr/>
            </a:lvl2pPr>
            <a:lvl3pPr marL="692150" indent="-234950">
              <a:buClr>
                <a:srgbClr val="26847A"/>
              </a:buClr>
              <a:buFont typeface="Wingdings" panose="05000000000000000000" pitchFamily="2" charset="2"/>
              <a:buChar char="§"/>
              <a:defRPr/>
            </a:lvl3pPr>
            <a:lvl4pPr marL="914400" indent="-222250">
              <a:buClr>
                <a:srgbClr val="26847A"/>
              </a:buClr>
              <a:buFont typeface="Arial" panose="020B0604020202020204" pitchFamily="34" charset="0"/>
              <a:buChar char="•"/>
              <a:defRPr/>
            </a:lvl4pPr>
            <a:lvl5pPr>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a:extLst>
              <a:ext uri="{FF2B5EF4-FFF2-40B4-BE49-F238E27FC236}">
                <a16:creationId xmlns:a16="http://schemas.microsoft.com/office/drawing/2014/main" id="{5BAB59EE-5266-9042-BE3F-CAF817343696}"/>
              </a:ext>
            </a:extLst>
          </p:cNvPr>
          <p:cNvSpPr>
            <a:spLocks noGrp="1"/>
          </p:cNvSpPr>
          <p:nvPr>
            <p:ph type="dt" sz="half" idx="2"/>
          </p:nvPr>
        </p:nvSpPr>
        <p:spPr>
          <a:xfrm>
            <a:off x="8610600" y="6102351"/>
            <a:ext cx="2743200" cy="507999"/>
          </a:xfrm>
          <a:prstGeom prst="rect">
            <a:avLst/>
          </a:prstGeom>
        </p:spPr>
        <p:txBody>
          <a:bodyPr vert="horz" lIns="91440" tIns="45720" rIns="91440" bIns="45720" rtlCol="0" anchor="ctr"/>
          <a:lstStyle>
            <a:lvl1pPr algn="r">
              <a:defRPr sz="1200">
                <a:solidFill>
                  <a:schemeClr val="bg1"/>
                </a:solidFill>
              </a:defRPr>
            </a:lvl1pPr>
          </a:lstStyle>
          <a:p>
            <a:endParaRPr lang="en-US" dirty="0"/>
          </a:p>
        </p:txBody>
      </p:sp>
      <p:sp>
        <p:nvSpPr>
          <p:cNvPr id="8" name="Slide Number Placeholder 5">
            <a:extLst>
              <a:ext uri="{FF2B5EF4-FFF2-40B4-BE49-F238E27FC236}">
                <a16:creationId xmlns:a16="http://schemas.microsoft.com/office/drawing/2014/main" id="{AC54809C-75FC-F14B-BB2D-23EC86BA892C}"/>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chemeClr val="bg1"/>
                </a:solidFill>
              </a:defRPr>
            </a:lvl1pPr>
          </a:lstStyle>
          <a:p>
            <a:fld id="{53A591CA-5CCE-2347-919F-ADE8113BB43B}" type="slidenum">
              <a:rPr lang="en-US" smtClean="0"/>
              <a:pPr/>
              <a:t>‹#›</a:t>
            </a:fld>
            <a:endParaRPr lang="en-US" dirty="0"/>
          </a:p>
        </p:txBody>
      </p:sp>
      <p:sp>
        <p:nvSpPr>
          <p:cNvPr id="9" name="Rectangle 8">
            <a:extLst>
              <a:ext uri="{FF2B5EF4-FFF2-40B4-BE49-F238E27FC236}">
                <a16:creationId xmlns:a16="http://schemas.microsoft.com/office/drawing/2014/main" id="{80CE05D3-7AE0-FB49-85CD-38310E4D2AB7}"/>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Box 1"/>
          <p:cNvSpPr txBox="1"/>
          <p:nvPr userDrawn="1"/>
        </p:nvSpPr>
        <p:spPr>
          <a:xfrm>
            <a:off x="0" y="5829567"/>
            <a:ext cx="12192000" cy="1066800"/>
          </a:xfrm>
          <a:prstGeom prst="rect">
            <a:avLst/>
          </a:prstGeom>
          <a:solidFill>
            <a:srgbClr val="185AA3"/>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 </a:t>
            </a:r>
          </a:p>
        </p:txBody>
      </p:sp>
      <p:pic>
        <p:nvPicPr>
          <p:cNvPr id="13" name="Picture 12">
            <a:extLst>
              <a:ext uri="{FF2B5EF4-FFF2-40B4-BE49-F238E27FC236}">
                <a16:creationId xmlns:a16="http://schemas.microsoft.com/office/drawing/2014/main" id="{2C501E34-F69F-534B-98CA-21DF82B91F05}"/>
              </a:ext>
            </a:extLst>
          </p:cNvPr>
          <p:cNvPicPr>
            <a:picLocks noChangeAspect="1"/>
          </p:cNvPicPr>
          <p:nvPr userDrawn="1"/>
        </p:nvPicPr>
        <p:blipFill>
          <a:blip r:embed="rId2"/>
          <a:srcRect/>
          <a:stretch/>
        </p:blipFill>
        <p:spPr>
          <a:xfrm>
            <a:off x="290328" y="6102351"/>
            <a:ext cx="3108960" cy="425885"/>
          </a:xfrm>
          <a:prstGeom prst="rect">
            <a:avLst/>
          </a:prstGeom>
        </p:spPr>
      </p:pic>
    </p:spTree>
    <p:extLst>
      <p:ext uri="{BB962C8B-B14F-4D97-AF65-F5344CB8AC3E}">
        <p14:creationId xmlns:p14="http://schemas.microsoft.com/office/powerpoint/2010/main" val="34753663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820EEDD-A3BE-5F4B-8164-D5723FE41783}"/>
              </a:ext>
            </a:extLst>
          </p:cNvPr>
          <p:cNvSpPr/>
          <p:nvPr userDrawn="1"/>
        </p:nvSpPr>
        <p:spPr>
          <a:xfrm>
            <a:off x="0" y="0"/>
            <a:ext cx="12192000" cy="6858000"/>
          </a:xfrm>
          <a:prstGeom prst="rect">
            <a:avLst/>
          </a:prstGeom>
          <a:solidFill>
            <a:srgbClr val="185A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838200" y="1829329"/>
            <a:ext cx="10515600" cy="2852737"/>
          </a:xfrm>
          <a:ln>
            <a:noFill/>
          </a:ln>
        </p:spPr>
        <p:txBody>
          <a:bodyPr lIns="457200" anchor="t">
            <a:normAutofit/>
          </a:bodyPr>
          <a:lstStyle>
            <a:lvl1pPr>
              <a:defRPr sz="3000" b="1">
                <a:solidFill>
                  <a:schemeClr val="bg1"/>
                </a:solidFill>
              </a:defRPr>
            </a:lvl1pPr>
          </a:lstStyle>
          <a:p>
            <a:r>
              <a:rPr lang="en-US" dirty="0"/>
              <a:t>Click to add section title</a:t>
            </a:r>
          </a:p>
        </p:txBody>
      </p:sp>
      <p:sp>
        <p:nvSpPr>
          <p:cNvPr id="10" name="Rectangle 9">
            <a:extLst>
              <a:ext uri="{FF2B5EF4-FFF2-40B4-BE49-F238E27FC236}">
                <a16:creationId xmlns:a16="http://schemas.microsoft.com/office/drawing/2014/main" id="{3C3C3E62-6CF7-5C48-8544-BF2197A805EB}"/>
              </a:ext>
            </a:extLst>
          </p:cNvPr>
          <p:cNvSpPr/>
          <p:nvPr userDrawn="1"/>
        </p:nvSpPr>
        <p:spPr>
          <a:xfrm>
            <a:off x="838200" y="1829329"/>
            <a:ext cx="45720" cy="15996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9120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579B"/>
                </a:solidFill>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3685438"/>
          </a:xfrm>
        </p:spPr>
        <p:txBody>
          <a:bodyPr/>
          <a:lstStyle>
            <a:lvl1pPr>
              <a:buClr>
                <a:srgbClr val="26847A"/>
              </a:buClr>
              <a:defRPr/>
            </a:lvl1pPr>
            <a:lvl2pPr marL="457200" indent="-222250">
              <a:buClr>
                <a:srgbClr val="26847A"/>
              </a:buClr>
              <a:buFontTx/>
              <a:buChar char="–"/>
              <a:defRPr/>
            </a:lvl2pPr>
            <a:lvl3pPr marL="692150" indent="-234950">
              <a:buClr>
                <a:srgbClr val="26847A"/>
              </a:buClr>
              <a:buFont typeface="Wingdings" panose="05000000000000000000" pitchFamily="2" charset="2"/>
              <a:buChar char="§"/>
              <a:defRPr/>
            </a:lvl3pPr>
            <a:lvl4pPr marL="914400" indent="-222250">
              <a:buClr>
                <a:srgbClr val="26847A"/>
              </a:buClr>
              <a:buFont typeface="Arial" panose="020B0604020202020204" pitchFamily="34" charset="0"/>
              <a:buChar char="•"/>
              <a:defRPr/>
            </a:lvl4pPr>
            <a:lvl5pPr>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3685438"/>
          </a:xfrm>
        </p:spPr>
        <p:txBody>
          <a:bodyPr/>
          <a:lstStyle>
            <a:lvl1pPr>
              <a:buClr>
                <a:srgbClr val="26847A"/>
              </a:buClr>
              <a:defRPr/>
            </a:lvl1pPr>
            <a:lvl2pPr marL="457200" indent="-222250">
              <a:buClr>
                <a:srgbClr val="26847A"/>
              </a:buClr>
              <a:buFontTx/>
              <a:buChar char="–"/>
              <a:defRPr/>
            </a:lvl2pPr>
            <a:lvl3pPr marL="692150" indent="-234950">
              <a:buClr>
                <a:srgbClr val="26847A"/>
              </a:buClr>
              <a:buFont typeface="Wingdings" panose="05000000000000000000" pitchFamily="2" charset="2"/>
              <a:buChar char="§"/>
              <a:defRPr/>
            </a:lvl3pPr>
            <a:lvl4pPr marL="914400" indent="-222250">
              <a:buClr>
                <a:srgbClr val="26847A"/>
              </a:buClr>
              <a:buFont typeface="Arial" panose="020B0604020202020204" pitchFamily="34" charset="0"/>
              <a:buChar char="•"/>
              <a:defRPr/>
            </a:lvl4pPr>
            <a:lvl5pPr>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3">
            <a:extLst>
              <a:ext uri="{FF2B5EF4-FFF2-40B4-BE49-F238E27FC236}">
                <a16:creationId xmlns:a16="http://schemas.microsoft.com/office/drawing/2014/main" id="{6E17987D-A0F1-9F44-A3A4-8106D38A82C6}"/>
              </a:ext>
            </a:extLst>
          </p:cNvPr>
          <p:cNvSpPr>
            <a:spLocks noGrp="1"/>
          </p:cNvSpPr>
          <p:nvPr>
            <p:ph type="dt" sz="half" idx="10"/>
          </p:nvPr>
        </p:nvSpPr>
        <p:spPr>
          <a:xfrm>
            <a:off x="8610600" y="6102351"/>
            <a:ext cx="2743200" cy="507999"/>
          </a:xfrm>
          <a:prstGeom prst="rect">
            <a:avLst/>
          </a:prstGeom>
        </p:spPr>
        <p:txBody>
          <a:bodyPr vert="horz" lIns="91440" tIns="45720" rIns="91440" bIns="45720" rtlCol="0" anchor="ctr"/>
          <a:lstStyle>
            <a:lvl1pPr algn="r">
              <a:defRPr sz="1200">
                <a:solidFill>
                  <a:schemeClr val="bg1"/>
                </a:solidFill>
              </a:defRPr>
            </a:lvl1pPr>
          </a:lstStyle>
          <a:p>
            <a:endParaRPr lang="en-US" dirty="0"/>
          </a:p>
        </p:txBody>
      </p:sp>
      <p:sp>
        <p:nvSpPr>
          <p:cNvPr id="9" name="Slide Number Placeholder 5">
            <a:extLst>
              <a:ext uri="{FF2B5EF4-FFF2-40B4-BE49-F238E27FC236}">
                <a16:creationId xmlns:a16="http://schemas.microsoft.com/office/drawing/2014/main" id="{00CF172F-EE27-1843-9398-49586C48EF75}"/>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chemeClr val="bg1"/>
                </a:solidFill>
              </a:defRPr>
            </a:lvl1pPr>
          </a:lstStyle>
          <a:p>
            <a:fld id="{53A591CA-5CCE-2347-919F-ADE8113BB43B}" type="slidenum">
              <a:rPr lang="en-US" smtClean="0"/>
              <a:pPr/>
              <a:t>‹#›</a:t>
            </a:fld>
            <a:endParaRPr lang="en-US" dirty="0"/>
          </a:p>
        </p:txBody>
      </p:sp>
      <p:sp>
        <p:nvSpPr>
          <p:cNvPr id="10" name="Rectangle 9">
            <a:extLst>
              <a:ext uri="{FF2B5EF4-FFF2-40B4-BE49-F238E27FC236}">
                <a16:creationId xmlns:a16="http://schemas.microsoft.com/office/drawing/2014/main" id="{ADB500C0-9552-CA46-8568-B48784390A5D}"/>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Box 1"/>
          <p:cNvSpPr txBox="1"/>
          <p:nvPr userDrawn="1"/>
        </p:nvSpPr>
        <p:spPr>
          <a:xfrm>
            <a:off x="0" y="5829567"/>
            <a:ext cx="12192000" cy="1043940"/>
          </a:xfrm>
          <a:prstGeom prst="rect">
            <a:avLst/>
          </a:prstGeom>
          <a:solidFill>
            <a:srgbClr val="185AA3"/>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 </a:t>
            </a:r>
          </a:p>
        </p:txBody>
      </p:sp>
      <p:pic>
        <p:nvPicPr>
          <p:cNvPr id="13" name="Picture 12">
            <a:extLst>
              <a:ext uri="{FF2B5EF4-FFF2-40B4-BE49-F238E27FC236}">
                <a16:creationId xmlns:a16="http://schemas.microsoft.com/office/drawing/2014/main" id="{2C501E34-F69F-534B-98CA-21DF82B91F05}"/>
              </a:ext>
            </a:extLst>
          </p:cNvPr>
          <p:cNvPicPr>
            <a:picLocks noChangeAspect="1"/>
          </p:cNvPicPr>
          <p:nvPr userDrawn="1"/>
        </p:nvPicPr>
        <p:blipFill>
          <a:blip r:embed="rId2"/>
          <a:srcRect/>
          <a:stretch/>
        </p:blipFill>
        <p:spPr>
          <a:xfrm>
            <a:off x="300959" y="6108171"/>
            <a:ext cx="3108960" cy="425885"/>
          </a:xfrm>
          <a:prstGeom prst="rect">
            <a:avLst/>
          </a:prstGeom>
        </p:spPr>
      </p:pic>
    </p:spTree>
    <p:extLst>
      <p:ext uri="{BB962C8B-B14F-4D97-AF65-F5344CB8AC3E}">
        <p14:creationId xmlns:p14="http://schemas.microsoft.com/office/powerpoint/2010/main" val="2562079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68FD72-7A7F-C646-BFB4-1B941B530D5F}"/>
              </a:ext>
            </a:extLst>
          </p:cNvPr>
          <p:cNvSpPr/>
          <p:nvPr userDrawn="1"/>
        </p:nvSpPr>
        <p:spPr>
          <a:xfrm>
            <a:off x="0" y="1014984"/>
            <a:ext cx="6096000" cy="5843016"/>
          </a:xfrm>
          <a:prstGeom prst="rect">
            <a:avLst/>
          </a:prstGeom>
          <a:gradFill flip="none" rotWithShape="1">
            <a:gsLst>
              <a:gs pos="0">
                <a:srgbClr val="005899"/>
              </a:gs>
              <a:gs pos="50000">
                <a:schemeClr val="accent1">
                  <a:shade val="67500"/>
                  <a:satMod val="115000"/>
                </a:schemeClr>
              </a:gs>
              <a:gs pos="100000">
                <a:srgbClr val="00A59B"/>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81000" y="1713269"/>
            <a:ext cx="5304576" cy="2387600"/>
          </a:xfrm>
        </p:spPr>
        <p:txBody>
          <a:bodyPr anchor="t">
            <a:normAutofit/>
          </a:bodyPr>
          <a:lstStyle>
            <a:lvl1pPr algn="l">
              <a:defRPr sz="3000" b="1" i="0">
                <a:solidFill>
                  <a:schemeClr val="bg1"/>
                </a:solidFill>
                <a:latin typeface="Calibri" panose="020F0502020204030204" pitchFamily="34" charset="0"/>
                <a:cs typeface="Calibri" panose="020F0502020204030204" pitchFamily="34" charset="0"/>
              </a:defRPr>
            </a:lvl1pPr>
          </a:lstStyle>
          <a:p>
            <a:r>
              <a:rPr lang="en-US" dirty="0"/>
              <a:t>Click to edit Master title style</a:t>
            </a:r>
          </a:p>
        </p:txBody>
      </p:sp>
      <p:cxnSp>
        <p:nvCxnSpPr>
          <p:cNvPr id="12" name="Straight Connector 11">
            <a:extLst>
              <a:ext uri="{FF2B5EF4-FFF2-40B4-BE49-F238E27FC236}">
                <a16:creationId xmlns:a16="http://schemas.microsoft.com/office/drawing/2014/main" id="{9EB10B5F-51FE-4C44-9CD6-DDAA34284667}"/>
              </a:ext>
            </a:extLst>
          </p:cNvPr>
          <p:cNvCxnSpPr>
            <a:cxnSpLocks/>
          </p:cNvCxnSpPr>
          <p:nvPr userDrawn="1"/>
        </p:nvCxnSpPr>
        <p:spPr>
          <a:xfrm>
            <a:off x="462455" y="4971397"/>
            <a:ext cx="53046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Text Placeholder 17">
            <a:extLst>
              <a:ext uri="{FF2B5EF4-FFF2-40B4-BE49-F238E27FC236}">
                <a16:creationId xmlns:a16="http://schemas.microsoft.com/office/drawing/2014/main" id="{6E0F059C-ACEA-9E4A-9C5E-3764932BA762}"/>
              </a:ext>
            </a:extLst>
          </p:cNvPr>
          <p:cNvSpPr>
            <a:spLocks noGrp="1"/>
          </p:cNvSpPr>
          <p:nvPr>
            <p:ph type="body" sz="quarter" idx="11" hasCustomPrompt="1"/>
          </p:nvPr>
        </p:nvSpPr>
        <p:spPr>
          <a:xfrm>
            <a:off x="381000" y="4577609"/>
            <a:ext cx="5304575" cy="305067"/>
          </a:xfrm>
        </p:spPr>
        <p:txBody>
          <a:bodyPr>
            <a:noAutofit/>
          </a:bodyPr>
          <a:lstStyle>
            <a:lvl1pPr marL="0" indent="0">
              <a:buNone/>
              <a:defRPr sz="1600" b="1" i="0">
                <a:solidFill>
                  <a:schemeClr val="bg1"/>
                </a:solidFill>
                <a:latin typeface="Calibri" panose="020F0502020204030204" pitchFamily="34" charset="0"/>
                <a:cs typeface="Calibri" panose="020F0502020204030204" pitchFamily="34" charset="0"/>
              </a:defRPr>
            </a:lvl1pPr>
          </a:lstStyle>
          <a:p>
            <a:pPr lvl="0"/>
            <a:r>
              <a:rPr lang="en-US" dirty="0"/>
              <a:t>Month 00, 2000</a:t>
            </a:r>
          </a:p>
        </p:txBody>
      </p:sp>
      <p:sp>
        <p:nvSpPr>
          <p:cNvPr id="20" name="Text Placeholder 19">
            <a:extLst>
              <a:ext uri="{FF2B5EF4-FFF2-40B4-BE49-F238E27FC236}">
                <a16:creationId xmlns:a16="http://schemas.microsoft.com/office/drawing/2014/main" id="{EAFD9DA8-6F1F-654C-98E1-72DCE92F0D1A}"/>
              </a:ext>
            </a:extLst>
          </p:cNvPr>
          <p:cNvSpPr>
            <a:spLocks noGrp="1"/>
          </p:cNvSpPr>
          <p:nvPr>
            <p:ph type="body" sz="quarter" idx="12" hasCustomPrompt="1"/>
          </p:nvPr>
        </p:nvSpPr>
        <p:spPr>
          <a:xfrm>
            <a:off x="381001" y="5159272"/>
            <a:ext cx="5304575" cy="1157287"/>
          </a:xfrm>
        </p:spPr>
        <p:txBody>
          <a:bodyPr>
            <a:normAutofit/>
          </a:bodyPr>
          <a:lstStyle>
            <a:lvl1pPr marL="0" indent="0">
              <a:buFontTx/>
              <a:buNone/>
              <a:defRPr sz="2000" b="0" i="0">
                <a:solidFill>
                  <a:schemeClr val="bg1"/>
                </a:solidFill>
                <a:latin typeface="Calibri" panose="020F0502020204030204" pitchFamily="34" charset="0"/>
                <a:cs typeface="Calibri" panose="020F0502020204030204" pitchFamily="34" charset="0"/>
              </a:defRPr>
            </a:lvl1pPr>
          </a:lstStyle>
          <a:p>
            <a:pPr lvl="0"/>
            <a:r>
              <a:rPr lang="en-US" dirty="0"/>
              <a:t>Click to enter Presenter(s)</a:t>
            </a:r>
          </a:p>
        </p:txBody>
      </p:sp>
      <p:pic>
        <p:nvPicPr>
          <p:cNvPr id="4" name="Picture 3">
            <a:extLst>
              <a:ext uri="{FF2B5EF4-FFF2-40B4-BE49-F238E27FC236}">
                <a16:creationId xmlns:a16="http://schemas.microsoft.com/office/drawing/2014/main" id="{2C501E34-F69F-534B-98CA-21DF82B91F05}"/>
              </a:ext>
            </a:extLst>
          </p:cNvPr>
          <p:cNvPicPr>
            <a:picLocks noChangeAspect="1"/>
          </p:cNvPicPr>
          <p:nvPr userDrawn="1"/>
        </p:nvPicPr>
        <p:blipFill>
          <a:blip r:embed="rId2"/>
          <a:stretch>
            <a:fillRect/>
          </a:stretch>
        </p:blipFill>
        <p:spPr>
          <a:xfrm>
            <a:off x="215900" y="230388"/>
            <a:ext cx="3708400" cy="508000"/>
          </a:xfrm>
          <a:prstGeom prst="rect">
            <a:avLst/>
          </a:prstGeom>
        </p:spPr>
      </p:pic>
      <p:sp>
        <p:nvSpPr>
          <p:cNvPr id="8" name="Picture Placeholder 7">
            <a:extLst>
              <a:ext uri="{FF2B5EF4-FFF2-40B4-BE49-F238E27FC236}">
                <a16:creationId xmlns:a16="http://schemas.microsoft.com/office/drawing/2014/main" id="{607A8DDE-D49A-D043-804C-B30474CBA879}"/>
              </a:ext>
            </a:extLst>
          </p:cNvPr>
          <p:cNvSpPr>
            <a:spLocks noGrp="1"/>
          </p:cNvSpPr>
          <p:nvPr>
            <p:ph type="pic" sz="quarter" idx="14"/>
          </p:nvPr>
        </p:nvSpPr>
        <p:spPr>
          <a:xfrm>
            <a:off x="6096000" y="1014413"/>
            <a:ext cx="6096000" cy="5843587"/>
          </a:xfrm>
        </p:spPr>
        <p:txBody>
          <a:bodyPr anchor="ctr">
            <a:normAutofit/>
          </a:bodyPr>
          <a:lstStyle>
            <a:lvl1pPr marL="0" indent="0" algn="ctr">
              <a:buFontTx/>
              <a:buNone/>
              <a:defRPr sz="1400" b="0" i="0">
                <a:solidFill>
                  <a:schemeClr val="tx1">
                    <a:lumMod val="50000"/>
                    <a:lumOff val="50000"/>
                  </a:schemeClr>
                </a:solidFill>
                <a:latin typeface="Myriad Pro" panose="020B0503030403020204" pitchFamily="34" charset="0"/>
              </a:defRPr>
            </a:lvl1pPr>
          </a:lstStyle>
          <a:p>
            <a:r>
              <a:rPr lang="en-US" dirty="0"/>
              <a:t>Click icon to add picture</a:t>
            </a:r>
          </a:p>
        </p:txBody>
      </p:sp>
      <p:sp>
        <p:nvSpPr>
          <p:cNvPr id="5" name="Picture Placeholder 4">
            <a:extLst>
              <a:ext uri="{FF2B5EF4-FFF2-40B4-BE49-F238E27FC236}">
                <a16:creationId xmlns:a16="http://schemas.microsoft.com/office/drawing/2014/main" id="{6E208DFA-4C61-D54A-8F2F-E52ADC7FDCAC}"/>
              </a:ext>
            </a:extLst>
          </p:cNvPr>
          <p:cNvSpPr>
            <a:spLocks noGrp="1"/>
          </p:cNvSpPr>
          <p:nvPr>
            <p:ph type="pic" sz="quarter" idx="15" hasCustomPrompt="1"/>
          </p:nvPr>
        </p:nvSpPr>
        <p:spPr>
          <a:xfrm>
            <a:off x="8267700" y="128588"/>
            <a:ext cx="3708400" cy="711202"/>
          </a:xfrm>
        </p:spPr>
        <p:txBody>
          <a:bodyPr>
            <a:normAutofit/>
          </a:bodyPr>
          <a:lstStyle>
            <a:lvl1pPr marL="0" marR="0" indent="0" algn="l" defTabSz="914400" rtl="0" eaLnBrk="1" fontAlgn="auto" latinLnBrk="0" hangingPunct="1">
              <a:lnSpc>
                <a:spcPct val="90000"/>
              </a:lnSpc>
              <a:spcBef>
                <a:spcPts val="1000"/>
              </a:spcBef>
              <a:spcAft>
                <a:spcPts val="0"/>
              </a:spcAft>
              <a:buClr>
                <a:srgbClr val="00A59B"/>
              </a:buClr>
              <a:buSzTx/>
              <a:buFontTx/>
              <a:buNone/>
              <a:tabLst/>
              <a:defRPr sz="1400">
                <a:solidFill>
                  <a:schemeClr val="tx1">
                    <a:lumMod val="50000"/>
                    <a:lumOff val="50000"/>
                  </a:schemeClr>
                </a:solidFill>
              </a:defRPr>
            </a:lvl1pPr>
          </a:lstStyle>
          <a:p>
            <a:pPr marL="0" marR="0" lvl="0" indent="0" algn="l" defTabSz="914400" rtl="0" eaLnBrk="1" fontAlgn="auto" latinLnBrk="0" hangingPunct="1">
              <a:lnSpc>
                <a:spcPct val="90000"/>
              </a:lnSpc>
              <a:spcBef>
                <a:spcPts val="1000"/>
              </a:spcBef>
              <a:spcAft>
                <a:spcPts val="0"/>
              </a:spcAft>
              <a:buClr>
                <a:srgbClr val="00A59B"/>
              </a:buClr>
              <a:buSzTx/>
              <a:buFontTx/>
              <a:buNone/>
              <a:tabLst/>
              <a:defRPr/>
            </a:pPr>
            <a:r>
              <a:rPr lang="en-US" dirty="0"/>
              <a:t>Click Icon to Add Partner Logo</a:t>
            </a:r>
          </a:p>
        </p:txBody>
      </p:sp>
    </p:spTree>
    <p:extLst>
      <p:ext uri="{BB962C8B-B14F-4D97-AF65-F5344CB8AC3E}">
        <p14:creationId xmlns:p14="http://schemas.microsoft.com/office/powerpoint/2010/main" val="17451700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Left, Full Background Image">
    <p:bg>
      <p:bgRef idx="1002">
        <a:schemeClr val="bg1"/>
      </p:bgRef>
    </p:bg>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FD87A740-FDE1-AC4B-BE9B-7E999A2D7FD3}"/>
              </a:ext>
            </a:extLst>
          </p:cNvPr>
          <p:cNvSpPr>
            <a:spLocks noGrp="1"/>
          </p:cNvSpPr>
          <p:nvPr>
            <p:ph type="pic" sz="quarter" idx="11"/>
          </p:nvPr>
        </p:nvSpPr>
        <p:spPr>
          <a:xfrm>
            <a:off x="0" y="0"/>
            <a:ext cx="12192000" cy="6858000"/>
          </a:xfrm>
        </p:spPr>
        <p:txBody>
          <a:bodyPr anchor="ctr"/>
          <a:lstStyle>
            <a:lvl1pPr marL="0" indent="0" algn="ctr">
              <a:buNone/>
              <a:defRPr>
                <a:solidFill>
                  <a:schemeClr val="tx1">
                    <a:lumMod val="50000"/>
                    <a:lumOff val="50000"/>
                  </a:schemeClr>
                </a:solidFill>
              </a:defRPr>
            </a:lvl1pPr>
          </a:lstStyle>
          <a:p>
            <a:r>
              <a:rPr lang="en-US" dirty="0"/>
              <a:t>Click icon to add picture</a:t>
            </a:r>
          </a:p>
        </p:txBody>
      </p:sp>
      <p:sp>
        <p:nvSpPr>
          <p:cNvPr id="7" name="Text Placeholder 12">
            <a:extLst>
              <a:ext uri="{FF2B5EF4-FFF2-40B4-BE49-F238E27FC236}">
                <a16:creationId xmlns:a16="http://schemas.microsoft.com/office/drawing/2014/main" id="{B602B22D-C707-0C42-9315-621BCF684574}"/>
              </a:ext>
            </a:extLst>
          </p:cNvPr>
          <p:cNvSpPr>
            <a:spLocks noGrp="1"/>
          </p:cNvSpPr>
          <p:nvPr>
            <p:ph type="body" sz="quarter" idx="12"/>
          </p:nvPr>
        </p:nvSpPr>
        <p:spPr>
          <a:xfrm>
            <a:off x="284284" y="1690688"/>
            <a:ext cx="5801186" cy="4910137"/>
          </a:xfrm>
          <a:solidFill>
            <a:schemeClr val="bg1">
              <a:tint val="95000"/>
              <a:satMod val="170000"/>
            </a:schemeClr>
          </a:solidFill>
        </p:spPr>
        <p:txBody>
          <a:bodyPr lIns="640080" tIns="182880" rIns="548640" bIns="274320"/>
          <a:lstStyle>
            <a:lvl1pPr>
              <a:buClr>
                <a:srgbClr val="26847A"/>
              </a:buClr>
              <a:defRPr/>
            </a:lvl1pPr>
            <a:lvl2pPr marL="457200" indent="-222250">
              <a:buClr>
                <a:srgbClr val="26847A"/>
              </a:buClr>
              <a:buFontTx/>
              <a:buChar char="–"/>
              <a:defRPr/>
            </a:lvl2pPr>
            <a:lvl3pPr marL="692150" indent="-234950">
              <a:buClr>
                <a:srgbClr val="26847A"/>
              </a:buClr>
              <a:buFont typeface="Wingdings" panose="05000000000000000000" pitchFamily="2" charset="2"/>
              <a:buChar char="§"/>
              <a:defRPr/>
            </a:lvl3pPr>
            <a:lvl4pPr marL="914400" indent="-222250">
              <a:buClr>
                <a:srgbClr val="26847A"/>
              </a:buClr>
              <a:buFont typeface="Arial" panose="020B0604020202020204" pitchFamily="34" charset="0"/>
              <a:buChar char="•"/>
              <a:defRPr/>
            </a:lvl4pPr>
            <a:lvl5pPr>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12">
            <a:extLst>
              <a:ext uri="{FF2B5EF4-FFF2-40B4-BE49-F238E27FC236}">
                <a16:creationId xmlns:a16="http://schemas.microsoft.com/office/drawing/2014/main" id="{19C0DFFC-FC53-3A46-B857-491B424B0898}"/>
              </a:ext>
            </a:extLst>
          </p:cNvPr>
          <p:cNvSpPr>
            <a:spLocks noGrp="1"/>
          </p:cNvSpPr>
          <p:nvPr>
            <p:ph type="body" sz="quarter" idx="13"/>
          </p:nvPr>
        </p:nvSpPr>
        <p:spPr>
          <a:xfrm>
            <a:off x="284284" y="257175"/>
            <a:ext cx="5801186" cy="1433513"/>
          </a:xfrm>
          <a:solidFill>
            <a:schemeClr val="bg1">
              <a:tint val="95000"/>
              <a:satMod val="170000"/>
            </a:schemeClr>
          </a:solidFill>
        </p:spPr>
        <p:txBody>
          <a:bodyPr lIns="640080" tIns="365760" rIns="548640" bIns="274320" anchor="ctr"/>
          <a:lstStyle>
            <a:lvl1pPr marL="0" indent="0">
              <a:buNone/>
              <a:defRPr sz="3000" b="1">
                <a:solidFill>
                  <a:srgbClr val="01579B"/>
                </a:solidFill>
              </a:defRPr>
            </a:lvl1pPr>
          </a:lstStyle>
          <a:p>
            <a:pPr lvl="0"/>
            <a:r>
              <a:rPr lang="en-US" dirty="0"/>
              <a:t>Edit Master text styles</a:t>
            </a:r>
          </a:p>
        </p:txBody>
      </p:sp>
    </p:spTree>
    <p:extLst>
      <p:ext uri="{BB962C8B-B14F-4D97-AF65-F5344CB8AC3E}">
        <p14:creationId xmlns:p14="http://schemas.microsoft.com/office/powerpoint/2010/main" val="3813342672"/>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Right, Full Background Image">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FD87A740-FDE1-AC4B-BE9B-7E999A2D7FD3}"/>
              </a:ext>
            </a:extLst>
          </p:cNvPr>
          <p:cNvSpPr>
            <a:spLocks noGrp="1"/>
          </p:cNvSpPr>
          <p:nvPr>
            <p:ph type="pic" sz="quarter" idx="11"/>
          </p:nvPr>
        </p:nvSpPr>
        <p:spPr>
          <a:xfrm>
            <a:off x="0" y="0"/>
            <a:ext cx="12192000" cy="6858000"/>
          </a:xfrm>
        </p:spPr>
        <p:txBody>
          <a:bodyPr anchor="ctr"/>
          <a:lstStyle>
            <a:lvl1pPr marL="0" indent="0" algn="ctr">
              <a:buNone/>
              <a:defRPr>
                <a:solidFill>
                  <a:schemeClr val="tx1">
                    <a:lumMod val="50000"/>
                    <a:lumOff val="50000"/>
                  </a:schemeClr>
                </a:solidFill>
              </a:defRPr>
            </a:lvl1pPr>
          </a:lstStyle>
          <a:p>
            <a:r>
              <a:rPr lang="en-US" dirty="0"/>
              <a:t>Click icon to add picture</a:t>
            </a:r>
          </a:p>
        </p:txBody>
      </p:sp>
      <p:sp>
        <p:nvSpPr>
          <p:cNvPr id="6" name="Text Placeholder 12">
            <a:extLst>
              <a:ext uri="{FF2B5EF4-FFF2-40B4-BE49-F238E27FC236}">
                <a16:creationId xmlns:a16="http://schemas.microsoft.com/office/drawing/2014/main" id="{8ECF7FD7-FA8C-9444-A876-6880BCB894FE}"/>
              </a:ext>
            </a:extLst>
          </p:cNvPr>
          <p:cNvSpPr>
            <a:spLocks noGrp="1"/>
          </p:cNvSpPr>
          <p:nvPr>
            <p:ph type="body" sz="quarter" idx="12"/>
          </p:nvPr>
        </p:nvSpPr>
        <p:spPr>
          <a:xfrm>
            <a:off x="6096000" y="1690688"/>
            <a:ext cx="5801186" cy="4910137"/>
          </a:xfrm>
          <a:solidFill>
            <a:schemeClr val="bg1">
              <a:tint val="95000"/>
              <a:satMod val="170000"/>
            </a:schemeClr>
          </a:solidFill>
        </p:spPr>
        <p:txBody>
          <a:bodyPr lIns="365760" tIns="182880" rIns="365760" bIns="274320"/>
          <a:lstStyle>
            <a:lvl1pPr>
              <a:buClr>
                <a:srgbClr val="26847A"/>
              </a:buClr>
              <a:defRPr/>
            </a:lvl1pPr>
            <a:lvl2pPr marL="457200" indent="-222250">
              <a:buClr>
                <a:srgbClr val="26847A"/>
              </a:buClr>
              <a:buFontTx/>
              <a:buChar char="–"/>
              <a:defRPr/>
            </a:lvl2pPr>
            <a:lvl3pPr marL="692150" indent="-234950">
              <a:buClr>
                <a:srgbClr val="26847A"/>
              </a:buClr>
              <a:buFont typeface="Wingdings" panose="05000000000000000000" pitchFamily="2" charset="2"/>
              <a:buChar char="§"/>
              <a:defRPr/>
            </a:lvl3pPr>
            <a:lvl4pPr marL="914400" indent="-222250">
              <a:buClr>
                <a:srgbClr val="26847A"/>
              </a:buClr>
              <a:buFont typeface="Arial" panose="020B0604020202020204" pitchFamily="34" charset="0"/>
              <a:buChar char="•"/>
              <a:defRPr/>
            </a:lvl4pPr>
            <a:lvl5pPr>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2">
            <a:extLst>
              <a:ext uri="{FF2B5EF4-FFF2-40B4-BE49-F238E27FC236}">
                <a16:creationId xmlns:a16="http://schemas.microsoft.com/office/drawing/2014/main" id="{FD9B8970-50D6-AA41-B9D6-48C63982E463}"/>
              </a:ext>
            </a:extLst>
          </p:cNvPr>
          <p:cNvSpPr>
            <a:spLocks noGrp="1"/>
          </p:cNvSpPr>
          <p:nvPr>
            <p:ph type="body" sz="quarter" idx="13"/>
          </p:nvPr>
        </p:nvSpPr>
        <p:spPr>
          <a:xfrm>
            <a:off x="6096000" y="257175"/>
            <a:ext cx="5801186" cy="1433513"/>
          </a:xfrm>
          <a:solidFill>
            <a:schemeClr val="bg1">
              <a:tint val="95000"/>
              <a:satMod val="170000"/>
            </a:schemeClr>
          </a:solidFill>
        </p:spPr>
        <p:txBody>
          <a:bodyPr lIns="365760" tIns="365760" rIns="274320" bIns="274320" anchor="ctr"/>
          <a:lstStyle>
            <a:lvl1pPr marL="0" indent="0">
              <a:buNone/>
              <a:defRPr sz="3000" b="1">
                <a:solidFill>
                  <a:srgbClr val="01579B"/>
                </a:solidFill>
              </a:defRPr>
            </a:lvl1pPr>
          </a:lstStyle>
          <a:p>
            <a:pPr lvl="0"/>
            <a:r>
              <a:rPr lang="en-US" dirty="0"/>
              <a:t>Edit Master text styles</a:t>
            </a:r>
          </a:p>
        </p:txBody>
      </p:sp>
    </p:spTree>
    <p:extLst>
      <p:ext uri="{BB962C8B-B14F-4D97-AF65-F5344CB8AC3E}">
        <p14:creationId xmlns:p14="http://schemas.microsoft.com/office/powerpoint/2010/main" val="21737918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solidFill>
                  <a:srgbClr val="01579B"/>
                </a:solidFill>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005988"/>
          </a:xfrm>
        </p:spPr>
        <p:txBody>
          <a:bodyPr/>
          <a:lstStyle>
            <a:lvl1pPr>
              <a:buClr>
                <a:srgbClr val="26847A"/>
              </a:buClr>
              <a:defRPr/>
            </a:lvl1pPr>
            <a:lvl2pPr>
              <a:buClr>
                <a:srgbClr val="26847A"/>
              </a:buClr>
              <a:defRPr/>
            </a:lvl2pPr>
            <a:lvl3pPr>
              <a:buClr>
                <a:srgbClr val="26847A"/>
              </a:buClr>
              <a:defRPr/>
            </a:lvl3pPr>
            <a:lvl4pPr>
              <a:buClr>
                <a:srgbClr val="26847A"/>
              </a:buClr>
              <a:defRPr/>
            </a:lvl4pPr>
            <a:lvl5pPr>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005988"/>
          </a:xfrm>
        </p:spPr>
        <p:txBody>
          <a:bodyPr/>
          <a:lstStyle>
            <a:lvl1pPr>
              <a:buClr>
                <a:srgbClr val="26847A"/>
              </a:buClr>
              <a:defRPr/>
            </a:lvl1pPr>
            <a:lvl2pPr>
              <a:buClr>
                <a:srgbClr val="26847A"/>
              </a:buClr>
              <a:defRPr/>
            </a:lvl2pPr>
            <a:lvl3pPr>
              <a:buClr>
                <a:srgbClr val="26847A"/>
              </a:buClr>
              <a:defRPr/>
            </a:lvl3pPr>
            <a:lvl4pPr>
              <a:buClr>
                <a:srgbClr val="26847A"/>
              </a:buClr>
              <a:defRPr/>
            </a:lvl4pPr>
            <a:lvl5pPr>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5">
            <a:extLst>
              <a:ext uri="{FF2B5EF4-FFF2-40B4-BE49-F238E27FC236}">
                <a16:creationId xmlns:a16="http://schemas.microsoft.com/office/drawing/2014/main" id="{77844A51-58D1-7D4B-86D1-AB03F02A0291}"/>
              </a:ext>
            </a:extLst>
          </p:cNvPr>
          <p:cNvSpPr>
            <a:spLocks noGrp="1"/>
          </p:cNvSpPr>
          <p:nvPr>
            <p:ph type="sldNum" sz="quarter" idx="11"/>
          </p:nvPr>
        </p:nvSpPr>
        <p:spPr>
          <a:xfrm>
            <a:off x="11549833" y="6102351"/>
            <a:ext cx="426267" cy="507999"/>
          </a:xfrm>
          <a:prstGeom prst="rect">
            <a:avLst/>
          </a:prstGeom>
        </p:spPr>
        <p:txBody>
          <a:bodyPr vert="horz" lIns="91440" tIns="45720" rIns="91440" bIns="45720" rtlCol="0" anchor="ctr"/>
          <a:lstStyle>
            <a:lvl1pPr algn="r">
              <a:defRPr sz="1200">
                <a:solidFill>
                  <a:srgbClr val="01579B"/>
                </a:solidFill>
              </a:defRPr>
            </a:lvl1pPr>
          </a:lstStyle>
          <a:p>
            <a:fld id="{53A591CA-5CCE-2347-919F-ADE8113BB43B}" type="slidenum">
              <a:rPr lang="en-US" smtClean="0"/>
              <a:pPr/>
              <a:t>‹#›</a:t>
            </a:fld>
            <a:endParaRPr lang="en-US" dirty="0"/>
          </a:p>
        </p:txBody>
      </p:sp>
      <p:sp>
        <p:nvSpPr>
          <p:cNvPr id="12" name="Rectangle 11">
            <a:extLst>
              <a:ext uri="{FF2B5EF4-FFF2-40B4-BE49-F238E27FC236}">
                <a16:creationId xmlns:a16="http://schemas.microsoft.com/office/drawing/2014/main" id="{1F09066D-718F-1D42-A7FE-807AEFFE7845}"/>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890257E1-4DE1-3B4F-8D80-BECF0D40B969}"/>
              </a:ext>
            </a:extLst>
          </p:cNvPr>
          <p:cNvPicPr>
            <a:picLocks noChangeAspect="1"/>
          </p:cNvPicPr>
          <p:nvPr userDrawn="1"/>
        </p:nvPicPr>
        <p:blipFill>
          <a:blip r:embed="rId2"/>
          <a:stretch>
            <a:fillRect/>
          </a:stretch>
        </p:blipFill>
        <p:spPr>
          <a:xfrm>
            <a:off x="215900" y="6102350"/>
            <a:ext cx="1866900" cy="508000"/>
          </a:xfrm>
          <a:prstGeom prst="rect">
            <a:avLst/>
          </a:prstGeom>
        </p:spPr>
      </p:pic>
    </p:spTree>
    <p:extLst>
      <p:ext uri="{BB962C8B-B14F-4D97-AF65-F5344CB8AC3E}">
        <p14:creationId xmlns:p14="http://schemas.microsoft.com/office/powerpoint/2010/main" val="8037290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579B"/>
                </a:solidFill>
              </a:defRPr>
            </a:lvl1pPr>
          </a:lstStyle>
          <a:p>
            <a:r>
              <a:rPr lang="en-US" dirty="0"/>
              <a:t>Click to edit Master title style</a:t>
            </a:r>
          </a:p>
        </p:txBody>
      </p:sp>
      <p:sp>
        <p:nvSpPr>
          <p:cNvPr id="6" name="Date Placeholder 3">
            <a:extLst>
              <a:ext uri="{FF2B5EF4-FFF2-40B4-BE49-F238E27FC236}">
                <a16:creationId xmlns:a16="http://schemas.microsoft.com/office/drawing/2014/main" id="{077344AA-54FE-9045-8C76-C6A1625F4D86}"/>
              </a:ext>
            </a:extLst>
          </p:cNvPr>
          <p:cNvSpPr>
            <a:spLocks noGrp="1"/>
          </p:cNvSpPr>
          <p:nvPr>
            <p:ph type="dt" sz="half" idx="2"/>
          </p:nvPr>
        </p:nvSpPr>
        <p:spPr>
          <a:xfrm>
            <a:off x="8610600" y="6102351"/>
            <a:ext cx="2743200" cy="507999"/>
          </a:xfrm>
          <a:prstGeom prst="rect">
            <a:avLst/>
          </a:prstGeom>
        </p:spPr>
        <p:txBody>
          <a:bodyPr vert="horz" lIns="91440" tIns="45720" rIns="91440" bIns="45720" rtlCol="0" anchor="ctr"/>
          <a:lstStyle>
            <a:lvl1pPr algn="r">
              <a:defRPr sz="1200">
                <a:solidFill>
                  <a:schemeClr val="bg1"/>
                </a:solidFill>
              </a:defRPr>
            </a:lvl1pPr>
          </a:lstStyle>
          <a:p>
            <a:endParaRPr lang="en-US" dirty="0"/>
          </a:p>
        </p:txBody>
      </p:sp>
      <p:sp>
        <p:nvSpPr>
          <p:cNvPr id="7" name="Slide Number Placeholder 5">
            <a:extLst>
              <a:ext uri="{FF2B5EF4-FFF2-40B4-BE49-F238E27FC236}">
                <a16:creationId xmlns:a16="http://schemas.microsoft.com/office/drawing/2014/main" id="{01014059-DE5D-3F49-BF2D-2FCB2D2FE9A7}"/>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chemeClr val="bg1"/>
                </a:solidFill>
              </a:defRPr>
            </a:lvl1pPr>
          </a:lstStyle>
          <a:p>
            <a:fld id="{53A591CA-5CCE-2347-919F-ADE8113BB43B}" type="slidenum">
              <a:rPr lang="en-US" smtClean="0"/>
              <a:pPr/>
              <a:t>‹#›</a:t>
            </a:fld>
            <a:endParaRPr lang="en-US" dirty="0"/>
          </a:p>
        </p:txBody>
      </p:sp>
      <p:sp>
        <p:nvSpPr>
          <p:cNvPr id="8" name="Rectangle 7">
            <a:extLst>
              <a:ext uri="{FF2B5EF4-FFF2-40B4-BE49-F238E27FC236}">
                <a16:creationId xmlns:a16="http://schemas.microsoft.com/office/drawing/2014/main" id="{DE14E310-4DC9-F649-8EC5-83672299FD1F}"/>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Box 1"/>
          <p:cNvSpPr txBox="1"/>
          <p:nvPr userDrawn="1"/>
        </p:nvSpPr>
        <p:spPr>
          <a:xfrm>
            <a:off x="0" y="5829567"/>
            <a:ext cx="12192000" cy="1066800"/>
          </a:xfrm>
          <a:prstGeom prst="rect">
            <a:avLst/>
          </a:prstGeom>
          <a:solidFill>
            <a:srgbClr val="185AA3"/>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 </a:t>
            </a:r>
          </a:p>
        </p:txBody>
      </p:sp>
      <p:pic>
        <p:nvPicPr>
          <p:cNvPr id="11" name="Picture 10">
            <a:extLst>
              <a:ext uri="{FF2B5EF4-FFF2-40B4-BE49-F238E27FC236}">
                <a16:creationId xmlns:a16="http://schemas.microsoft.com/office/drawing/2014/main" id="{2C501E34-F69F-534B-98CA-21DF82B91F05}"/>
              </a:ext>
            </a:extLst>
          </p:cNvPr>
          <p:cNvPicPr>
            <a:picLocks noChangeAspect="1"/>
          </p:cNvPicPr>
          <p:nvPr userDrawn="1"/>
        </p:nvPicPr>
        <p:blipFill>
          <a:blip r:embed="rId2"/>
          <a:srcRect/>
          <a:stretch/>
        </p:blipFill>
        <p:spPr>
          <a:xfrm>
            <a:off x="290328" y="6102351"/>
            <a:ext cx="3108960" cy="425885"/>
          </a:xfrm>
          <a:prstGeom prst="rect">
            <a:avLst/>
          </a:prstGeom>
        </p:spPr>
      </p:pic>
    </p:spTree>
    <p:extLst>
      <p:ext uri="{BB962C8B-B14F-4D97-AF65-F5344CB8AC3E}">
        <p14:creationId xmlns:p14="http://schemas.microsoft.com/office/powerpoint/2010/main" val="30796754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FFF4127-3FEA-CC46-9670-D586BBEC62A6}"/>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rgbClr val="01579B"/>
                </a:solidFill>
              </a:defRPr>
            </a:lvl1pPr>
          </a:lstStyle>
          <a:p>
            <a:fld id="{53A591CA-5CCE-2347-919F-ADE8113BB43B}" type="slidenum">
              <a:rPr lang="en-US" smtClean="0"/>
              <a:pPr/>
              <a:t>‹#›</a:t>
            </a:fld>
            <a:endParaRPr lang="en-US" dirty="0"/>
          </a:p>
        </p:txBody>
      </p:sp>
      <p:sp>
        <p:nvSpPr>
          <p:cNvPr id="7" name="Rectangle 6">
            <a:extLst>
              <a:ext uri="{FF2B5EF4-FFF2-40B4-BE49-F238E27FC236}">
                <a16:creationId xmlns:a16="http://schemas.microsoft.com/office/drawing/2014/main" id="{1CD75CA2-0001-A043-8ABF-3C8ACD3B09BC}"/>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144374DE-6557-F948-9781-225939918E53}"/>
              </a:ext>
            </a:extLst>
          </p:cNvPr>
          <p:cNvPicPr>
            <a:picLocks noChangeAspect="1"/>
          </p:cNvPicPr>
          <p:nvPr userDrawn="1"/>
        </p:nvPicPr>
        <p:blipFill>
          <a:blip r:embed="rId2"/>
          <a:stretch>
            <a:fillRect/>
          </a:stretch>
        </p:blipFill>
        <p:spPr>
          <a:xfrm>
            <a:off x="215900" y="6102350"/>
            <a:ext cx="1866900" cy="508000"/>
          </a:xfrm>
          <a:prstGeom prst="rect">
            <a:avLst/>
          </a:prstGeom>
        </p:spPr>
      </p:pic>
    </p:spTree>
    <p:extLst>
      <p:ext uri="{BB962C8B-B14F-4D97-AF65-F5344CB8AC3E}">
        <p14:creationId xmlns:p14="http://schemas.microsoft.com/office/powerpoint/2010/main" val="9312313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ull-screen Text Call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683FB1-5C7E-A947-BE8A-49AC9BCDBFF4}"/>
              </a:ext>
            </a:extLst>
          </p:cNvPr>
          <p:cNvSpPr/>
          <p:nvPr userDrawn="1"/>
        </p:nvSpPr>
        <p:spPr>
          <a:xfrm>
            <a:off x="0" y="0"/>
            <a:ext cx="12192000" cy="3429000"/>
          </a:xfrm>
          <a:prstGeom prst="rect">
            <a:avLst/>
          </a:prstGeom>
          <a:solidFill>
            <a:srgbClr val="0058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650AA1A4-3510-F64E-A56F-B2E0A2CE858C}"/>
              </a:ext>
            </a:extLst>
          </p:cNvPr>
          <p:cNvSpPr/>
          <p:nvPr userDrawn="1"/>
        </p:nvSpPr>
        <p:spPr>
          <a:xfrm>
            <a:off x="0" y="3429000"/>
            <a:ext cx="12192000" cy="3429000"/>
          </a:xfrm>
          <a:prstGeom prst="rect">
            <a:avLst/>
          </a:prstGeom>
          <a:solidFill>
            <a:srgbClr val="00A5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F145A07-A696-8842-8561-B96A01B14336}"/>
              </a:ext>
            </a:extLst>
          </p:cNvPr>
          <p:cNvSpPr/>
          <p:nvPr userDrawn="1"/>
        </p:nvSpPr>
        <p:spPr>
          <a:xfrm>
            <a:off x="261937" y="257175"/>
            <a:ext cx="11668126" cy="63436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9">
            <a:extLst>
              <a:ext uri="{FF2B5EF4-FFF2-40B4-BE49-F238E27FC236}">
                <a16:creationId xmlns:a16="http://schemas.microsoft.com/office/drawing/2014/main" id="{1419A959-DA0D-1442-A6FC-8661C0CFDB35}"/>
              </a:ext>
            </a:extLst>
          </p:cNvPr>
          <p:cNvSpPr>
            <a:spLocks noGrp="1"/>
          </p:cNvSpPr>
          <p:nvPr>
            <p:ph type="body" sz="quarter" idx="10"/>
          </p:nvPr>
        </p:nvSpPr>
        <p:spPr>
          <a:xfrm>
            <a:off x="1071564" y="1143000"/>
            <a:ext cx="10048874" cy="4572000"/>
          </a:xfrm>
        </p:spPr>
        <p:txBody>
          <a:bodyPr anchor="ctr"/>
          <a:lstStyle>
            <a:lvl1pPr marL="0" indent="0" algn="ctr">
              <a:buNone/>
              <a:defRPr sz="3600" b="1">
                <a:solidFill>
                  <a:srgbClr val="01579B"/>
                </a:solidFill>
              </a:defRPr>
            </a:lvl1pPr>
          </a:lstStyle>
          <a:p>
            <a:pPr lvl="0"/>
            <a:r>
              <a:rPr lang="en-US" dirty="0"/>
              <a:t>Edit Master text styles</a:t>
            </a:r>
          </a:p>
        </p:txBody>
      </p:sp>
    </p:spTree>
    <p:extLst>
      <p:ext uri="{BB962C8B-B14F-4D97-AF65-F5344CB8AC3E}">
        <p14:creationId xmlns:p14="http://schemas.microsoft.com/office/powerpoint/2010/main" val="1419334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rgbClr val="01579B"/>
                </a:solidFill>
              </a:defRPr>
            </a:lvl1pPr>
          </a:lstStyle>
          <a:p>
            <a:r>
              <a:rPr lang="en-US" dirty="0"/>
              <a:t>Click to edit Master title style</a:t>
            </a:r>
          </a:p>
        </p:txBody>
      </p:sp>
      <p:sp>
        <p:nvSpPr>
          <p:cNvPr id="3" name="Content Placeholder 2"/>
          <p:cNvSpPr>
            <a:spLocks noGrp="1"/>
          </p:cNvSpPr>
          <p:nvPr>
            <p:ph idx="1"/>
          </p:nvPr>
        </p:nvSpPr>
        <p:spPr>
          <a:xfrm>
            <a:off x="5183188" y="987426"/>
            <a:ext cx="6172200" cy="4523637"/>
          </a:xfrm>
        </p:spPr>
        <p:txBody>
          <a:bodyPr/>
          <a:lstStyle>
            <a:lvl1pPr>
              <a:buClr>
                <a:srgbClr val="26847A"/>
              </a:buClr>
              <a:defRPr sz="3200"/>
            </a:lvl1pPr>
            <a:lvl2pPr>
              <a:buClr>
                <a:srgbClr val="26847A"/>
              </a:buClr>
              <a:defRPr sz="2800"/>
            </a:lvl2pPr>
            <a:lvl3pPr>
              <a:buClr>
                <a:srgbClr val="26847A"/>
              </a:buClr>
              <a:defRPr sz="2400"/>
            </a:lvl3pPr>
            <a:lvl4pPr>
              <a:buClr>
                <a:srgbClr val="26847A"/>
              </a:buClr>
              <a:defRPr sz="2000"/>
            </a:lvl4pPr>
            <a:lvl5pPr>
              <a:buClr>
                <a:srgbClr val="26847A"/>
              </a:buCl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4536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Slide Number Placeholder 5">
            <a:extLst>
              <a:ext uri="{FF2B5EF4-FFF2-40B4-BE49-F238E27FC236}">
                <a16:creationId xmlns:a16="http://schemas.microsoft.com/office/drawing/2014/main" id="{36260429-4221-B344-8D49-804B11F42B46}"/>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rgbClr val="01579B"/>
                </a:solidFill>
              </a:defRPr>
            </a:lvl1pPr>
          </a:lstStyle>
          <a:p>
            <a:fld id="{53A591CA-5CCE-2347-919F-ADE8113BB43B}" type="slidenum">
              <a:rPr lang="en-US" smtClean="0"/>
              <a:pPr/>
              <a:t>‹#›</a:t>
            </a:fld>
            <a:endParaRPr lang="en-US" dirty="0"/>
          </a:p>
        </p:txBody>
      </p:sp>
      <p:sp>
        <p:nvSpPr>
          <p:cNvPr id="10" name="Rectangle 9">
            <a:extLst>
              <a:ext uri="{FF2B5EF4-FFF2-40B4-BE49-F238E27FC236}">
                <a16:creationId xmlns:a16="http://schemas.microsoft.com/office/drawing/2014/main" id="{53BFB853-3179-5147-8262-D99FCC453460}"/>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DA7C0B77-5962-E546-8975-0CF8BF2D43FA}"/>
              </a:ext>
            </a:extLst>
          </p:cNvPr>
          <p:cNvPicPr>
            <a:picLocks noChangeAspect="1"/>
          </p:cNvPicPr>
          <p:nvPr userDrawn="1"/>
        </p:nvPicPr>
        <p:blipFill>
          <a:blip r:embed="rId2"/>
          <a:stretch>
            <a:fillRect/>
          </a:stretch>
        </p:blipFill>
        <p:spPr>
          <a:xfrm>
            <a:off x="215900" y="6102350"/>
            <a:ext cx="1866900" cy="508000"/>
          </a:xfrm>
          <a:prstGeom prst="rect">
            <a:avLst/>
          </a:prstGeom>
        </p:spPr>
      </p:pic>
    </p:spTree>
    <p:extLst>
      <p:ext uri="{BB962C8B-B14F-4D97-AF65-F5344CB8AC3E}">
        <p14:creationId xmlns:p14="http://schemas.microsoft.com/office/powerpoint/2010/main" val="30937090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rgbClr val="01579B"/>
                </a:solidFill>
              </a:defRPr>
            </a:lvl1pPr>
          </a:lstStyle>
          <a:p>
            <a:r>
              <a:rPr lang="en-US" dirty="0"/>
              <a:t>Click to edit Master title style</a:t>
            </a:r>
          </a:p>
        </p:txBody>
      </p:sp>
      <p:sp>
        <p:nvSpPr>
          <p:cNvPr id="3" name="Picture Placeholder 2"/>
          <p:cNvSpPr>
            <a:spLocks noGrp="1" noChangeAspect="1"/>
          </p:cNvSpPr>
          <p:nvPr>
            <p:ph type="pic" idx="1"/>
          </p:nvPr>
        </p:nvSpPr>
        <p:spPr>
          <a:xfrm>
            <a:off x="5183188" y="987426"/>
            <a:ext cx="6172200" cy="452363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4536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Slide Number Placeholder 5">
            <a:extLst>
              <a:ext uri="{FF2B5EF4-FFF2-40B4-BE49-F238E27FC236}">
                <a16:creationId xmlns:a16="http://schemas.microsoft.com/office/drawing/2014/main" id="{58D53349-25B8-4741-9EAB-E2F439D0598A}"/>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rgbClr val="185AA3"/>
                </a:solidFill>
              </a:defRPr>
            </a:lvl1pPr>
          </a:lstStyle>
          <a:p>
            <a:fld id="{53A591CA-5CCE-2347-919F-ADE8113BB43B}" type="slidenum">
              <a:rPr lang="en-US" smtClean="0"/>
              <a:pPr/>
              <a:t>‹#›</a:t>
            </a:fld>
            <a:endParaRPr lang="en-US" dirty="0"/>
          </a:p>
        </p:txBody>
      </p:sp>
      <p:sp>
        <p:nvSpPr>
          <p:cNvPr id="10" name="Rectangle 9">
            <a:extLst>
              <a:ext uri="{FF2B5EF4-FFF2-40B4-BE49-F238E27FC236}">
                <a16:creationId xmlns:a16="http://schemas.microsoft.com/office/drawing/2014/main" id="{79DE717B-110C-A04E-8A93-090020F9E509}"/>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3E6D511C-DB12-754C-A10B-0334B8A651DF}"/>
              </a:ext>
            </a:extLst>
          </p:cNvPr>
          <p:cNvPicPr>
            <a:picLocks noChangeAspect="1"/>
          </p:cNvPicPr>
          <p:nvPr userDrawn="1"/>
        </p:nvPicPr>
        <p:blipFill>
          <a:blip r:embed="rId2"/>
          <a:stretch>
            <a:fillRect/>
          </a:stretch>
        </p:blipFill>
        <p:spPr>
          <a:xfrm>
            <a:off x="215900" y="6102350"/>
            <a:ext cx="1866900" cy="508000"/>
          </a:xfrm>
          <a:prstGeom prst="rect">
            <a:avLst/>
          </a:prstGeom>
        </p:spPr>
      </p:pic>
    </p:spTree>
    <p:extLst>
      <p:ext uri="{BB962C8B-B14F-4D97-AF65-F5344CB8AC3E}">
        <p14:creationId xmlns:p14="http://schemas.microsoft.com/office/powerpoint/2010/main" val="5500395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68FD72-7A7F-C646-BFB4-1B941B530D5F}"/>
              </a:ext>
            </a:extLst>
          </p:cNvPr>
          <p:cNvSpPr/>
          <p:nvPr userDrawn="1"/>
        </p:nvSpPr>
        <p:spPr>
          <a:xfrm>
            <a:off x="0" y="0"/>
            <a:ext cx="12192000" cy="5372100"/>
          </a:xfrm>
          <a:prstGeom prst="rect">
            <a:avLst/>
          </a:prstGeom>
          <a:gradFill flip="none" rotWithShape="1">
            <a:gsLst>
              <a:gs pos="0">
                <a:srgbClr val="005899"/>
              </a:gs>
              <a:gs pos="50000">
                <a:schemeClr val="accent1">
                  <a:shade val="67500"/>
                  <a:satMod val="115000"/>
                </a:schemeClr>
              </a:gs>
              <a:gs pos="100000">
                <a:srgbClr val="00A59B"/>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2C501E34-F69F-534B-98CA-21DF82B91F05}"/>
              </a:ext>
            </a:extLst>
          </p:cNvPr>
          <p:cNvPicPr>
            <a:picLocks noChangeAspect="1"/>
          </p:cNvPicPr>
          <p:nvPr userDrawn="1"/>
        </p:nvPicPr>
        <p:blipFill>
          <a:blip r:embed="rId2"/>
          <a:srcRect/>
          <a:stretch/>
        </p:blipFill>
        <p:spPr>
          <a:xfrm>
            <a:off x="215900" y="230388"/>
            <a:ext cx="3708400" cy="508000"/>
          </a:xfrm>
          <a:prstGeom prst="rect">
            <a:avLst/>
          </a:prstGeom>
        </p:spPr>
      </p:pic>
      <p:sp>
        <p:nvSpPr>
          <p:cNvPr id="3" name="TextBox 2">
            <a:extLst>
              <a:ext uri="{FF2B5EF4-FFF2-40B4-BE49-F238E27FC236}">
                <a16:creationId xmlns:a16="http://schemas.microsoft.com/office/drawing/2014/main" id="{ECE5AE4C-845F-A64C-83FD-65AD0ADC42DB}"/>
              </a:ext>
            </a:extLst>
          </p:cNvPr>
          <p:cNvSpPr txBox="1"/>
          <p:nvPr userDrawn="1"/>
        </p:nvSpPr>
        <p:spPr>
          <a:xfrm>
            <a:off x="381000" y="1713269"/>
            <a:ext cx="7297615" cy="2246769"/>
          </a:xfrm>
          <a:prstGeom prst="rect">
            <a:avLst/>
          </a:prstGeom>
          <a:noFill/>
        </p:spPr>
        <p:txBody>
          <a:bodyPr wrap="square" rtlCol="0">
            <a:spAutoFit/>
          </a:bodyPr>
          <a:lstStyle/>
          <a:p>
            <a:r>
              <a:rPr lang="en-US" sz="2000" b="0" i="0" dirty="0">
                <a:solidFill>
                  <a:schemeClr val="bg1"/>
                </a:solidFill>
                <a:latin typeface="Calibri" panose="020F0502020204030204" pitchFamily="34" charset="0"/>
                <a:cs typeface="Calibri" panose="020F0502020204030204" pitchFamily="34" charset="0"/>
              </a:rPr>
              <a:t>The contents of this presentation were developed under a grant from the U.S. Department of Education, #H373Y19001. However, the contents do not necessarily represent the policy of the U.S. Department of Education, and you should not assume endorsement by the federal government.</a:t>
            </a:r>
          </a:p>
          <a:p>
            <a:endParaRPr lang="en-US" sz="2000" b="0" i="0" dirty="0">
              <a:solidFill>
                <a:schemeClr val="bg1"/>
              </a:solidFill>
              <a:latin typeface="Calibri" panose="020F0502020204030204" pitchFamily="34" charset="0"/>
              <a:cs typeface="Calibri" panose="020F0502020204030204" pitchFamily="34" charset="0"/>
            </a:endParaRPr>
          </a:p>
          <a:p>
            <a:r>
              <a:rPr lang="en-US" sz="2000" b="1" i="0" dirty="0">
                <a:solidFill>
                  <a:schemeClr val="bg1"/>
                </a:solidFill>
                <a:latin typeface="Calibri" panose="020F0502020204030204" pitchFamily="34" charset="0"/>
                <a:cs typeface="Calibri" panose="020F0502020204030204" pitchFamily="34" charset="0"/>
              </a:rPr>
              <a:t>Project Officers:</a:t>
            </a:r>
            <a:r>
              <a:rPr lang="en-US" sz="2000" b="0" i="0" dirty="0">
                <a:solidFill>
                  <a:schemeClr val="bg1"/>
                </a:solidFill>
                <a:latin typeface="Calibri" panose="020F0502020204030204" pitchFamily="34" charset="0"/>
                <a:cs typeface="Calibri" panose="020F0502020204030204" pitchFamily="34" charset="0"/>
              </a:rPr>
              <a:t> Richelle Davis and Rebecca Smith</a:t>
            </a:r>
          </a:p>
        </p:txBody>
      </p:sp>
      <p:grpSp>
        <p:nvGrpSpPr>
          <p:cNvPr id="10" name="Group 9" descr="logos for the U.S. Office of Special Education Programs, U.S. department of Education, and the TA&amp;D network.">
            <a:extLst>
              <a:ext uri="{FF2B5EF4-FFF2-40B4-BE49-F238E27FC236}">
                <a16:creationId xmlns:a16="http://schemas.microsoft.com/office/drawing/2014/main" id="{DBAC02BE-645B-2648-B788-04DC65F7D04E}"/>
              </a:ext>
            </a:extLst>
          </p:cNvPr>
          <p:cNvGrpSpPr/>
          <p:nvPr userDrawn="1"/>
        </p:nvGrpSpPr>
        <p:grpSpPr>
          <a:xfrm>
            <a:off x="3924300" y="5602488"/>
            <a:ext cx="4648200" cy="990600"/>
            <a:chOff x="2362200" y="4196084"/>
            <a:chExt cx="4648200" cy="990600"/>
          </a:xfrm>
        </p:grpSpPr>
        <p:pic>
          <p:nvPicPr>
            <p:cNvPr id="11" name="Picture 10" descr="Logo of the U.S. Office of Special Education Programs.">
              <a:extLst>
                <a:ext uri="{FF2B5EF4-FFF2-40B4-BE49-F238E27FC236}">
                  <a16:creationId xmlns:a16="http://schemas.microsoft.com/office/drawing/2014/main" id="{BDB72A64-73E3-CA4F-80C2-7E8835F501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62200" y="4296186"/>
              <a:ext cx="1062037" cy="885825"/>
            </a:xfrm>
            <a:prstGeom prst="rect">
              <a:avLst/>
            </a:prstGeom>
          </p:spPr>
        </p:pic>
        <p:pic>
          <p:nvPicPr>
            <p:cNvPr id="13" name="Picture 12" descr="Logo of the U.S. Department of Education.">
              <a:extLst>
                <a:ext uri="{FF2B5EF4-FFF2-40B4-BE49-F238E27FC236}">
                  <a16:creationId xmlns:a16="http://schemas.microsoft.com/office/drawing/2014/main" id="{57E7FFA4-25D9-8D42-B073-D331FF21A6A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38600" y="4196084"/>
              <a:ext cx="990600" cy="990600"/>
            </a:xfrm>
            <a:prstGeom prst="rect">
              <a:avLst/>
            </a:prstGeom>
          </p:spPr>
        </p:pic>
        <p:pic>
          <p:nvPicPr>
            <p:cNvPr id="14" name="Picture 13" descr="Logo of the Technical Assistance and Dissemination Network.">
              <a:extLst>
                <a:ext uri="{FF2B5EF4-FFF2-40B4-BE49-F238E27FC236}">
                  <a16:creationId xmlns:a16="http://schemas.microsoft.com/office/drawing/2014/main" id="{426A22B9-3AEE-CC4F-A731-F65E325FC15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34000" y="4458302"/>
              <a:ext cx="1676400" cy="561594"/>
            </a:xfrm>
            <a:prstGeom prst="rect">
              <a:avLst/>
            </a:prstGeom>
          </p:spPr>
        </p:pic>
      </p:grpSp>
    </p:spTree>
    <p:extLst>
      <p:ext uri="{BB962C8B-B14F-4D97-AF65-F5344CB8AC3E}">
        <p14:creationId xmlns:p14="http://schemas.microsoft.com/office/powerpoint/2010/main" val="2925444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579B"/>
                </a:solidFill>
              </a:defRPr>
            </a:lvl1pPr>
          </a:lstStyle>
          <a:p>
            <a:r>
              <a:rPr lang="en-US" dirty="0"/>
              <a:t>Click to edit Master title style</a:t>
            </a:r>
          </a:p>
        </p:txBody>
      </p:sp>
      <p:sp>
        <p:nvSpPr>
          <p:cNvPr id="3" name="Content Placeholder 2"/>
          <p:cNvSpPr>
            <a:spLocks noGrp="1"/>
          </p:cNvSpPr>
          <p:nvPr>
            <p:ph idx="1"/>
          </p:nvPr>
        </p:nvSpPr>
        <p:spPr>
          <a:xfrm>
            <a:off x="838200" y="1825625"/>
            <a:ext cx="10515600" cy="3685438"/>
          </a:xfrm>
        </p:spPr>
        <p:txBody>
          <a:bodyPr/>
          <a:lstStyle>
            <a:lvl1pPr>
              <a:buClr>
                <a:srgbClr val="26847A"/>
              </a:buClr>
              <a:defRPr/>
            </a:lvl1pPr>
            <a:lvl2pPr marL="457200" indent="-222250">
              <a:buClr>
                <a:srgbClr val="26847A"/>
              </a:buClr>
              <a:buFontTx/>
              <a:buChar char="–"/>
              <a:defRPr/>
            </a:lvl2pPr>
            <a:lvl3pPr marL="692150" indent="-234950">
              <a:buClr>
                <a:srgbClr val="26847A"/>
              </a:buClr>
              <a:buFont typeface="Wingdings" panose="05000000000000000000" pitchFamily="2" charset="2"/>
              <a:buChar char="§"/>
              <a:defRPr/>
            </a:lvl3pPr>
            <a:lvl4pPr marL="914400" indent="-222250">
              <a:buClr>
                <a:srgbClr val="26847A"/>
              </a:buClr>
              <a:buFont typeface="Arial" panose="020B0604020202020204" pitchFamily="34" charset="0"/>
              <a:buChar char="•"/>
              <a:defRPr/>
            </a:lvl4pPr>
            <a:lvl5pPr marL="1149350" indent="-234950">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a:extLst>
              <a:ext uri="{FF2B5EF4-FFF2-40B4-BE49-F238E27FC236}">
                <a16:creationId xmlns:a16="http://schemas.microsoft.com/office/drawing/2014/main" id="{5BAB59EE-5266-9042-BE3F-CAF817343696}"/>
              </a:ext>
            </a:extLst>
          </p:cNvPr>
          <p:cNvSpPr>
            <a:spLocks noGrp="1"/>
          </p:cNvSpPr>
          <p:nvPr>
            <p:ph type="dt" sz="half" idx="2"/>
          </p:nvPr>
        </p:nvSpPr>
        <p:spPr>
          <a:xfrm>
            <a:off x="8610600" y="6102351"/>
            <a:ext cx="2743200" cy="507999"/>
          </a:xfrm>
          <a:prstGeom prst="rect">
            <a:avLst/>
          </a:prstGeom>
        </p:spPr>
        <p:txBody>
          <a:bodyPr vert="horz" lIns="91440" tIns="45720" rIns="91440" bIns="45720" rtlCol="0" anchor="ctr"/>
          <a:lstStyle>
            <a:lvl1pPr algn="r">
              <a:defRPr sz="1200">
                <a:solidFill>
                  <a:schemeClr val="bg1"/>
                </a:solidFill>
              </a:defRPr>
            </a:lvl1pPr>
          </a:lstStyle>
          <a:p>
            <a:endParaRPr lang="en-US" dirty="0"/>
          </a:p>
        </p:txBody>
      </p:sp>
      <p:sp>
        <p:nvSpPr>
          <p:cNvPr id="9" name="Rectangle 8">
            <a:extLst>
              <a:ext uri="{FF2B5EF4-FFF2-40B4-BE49-F238E27FC236}">
                <a16:creationId xmlns:a16="http://schemas.microsoft.com/office/drawing/2014/main" id="{80CE05D3-7AE0-FB49-85CD-38310E4D2AB7}"/>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lide Number Placeholder 5">
            <a:extLst>
              <a:ext uri="{FF2B5EF4-FFF2-40B4-BE49-F238E27FC236}">
                <a16:creationId xmlns:a16="http://schemas.microsoft.com/office/drawing/2014/main" id="{AC54809C-75FC-F14B-BB2D-23EC86BA892C}"/>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chemeClr val="bg1"/>
                </a:solidFill>
              </a:defRPr>
            </a:lvl1pPr>
          </a:lstStyle>
          <a:p>
            <a:fld id="{53A591CA-5CCE-2347-919F-ADE8113BB43B}" type="slidenum">
              <a:rPr lang="en-US" smtClean="0"/>
              <a:pPr/>
              <a:t>‹#›</a:t>
            </a:fld>
            <a:endParaRPr lang="en-US" dirty="0"/>
          </a:p>
        </p:txBody>
      </p:sp>
      <p:sp>
        <p:nvSpPr>
          <p:cNvPr id="12" name="Text Box 1"/>
          <p:cNvSpPr txBox="1"/>
          <p:nvPr userDrawn="1"/>
        </p:nvSpPr>
        <p:spPr>
          <a:xfrm>
            <a:off x="0" y="5829567"/>
            <a:ext cx="12192000" cy="1027554"/>
          </a:xfrm>
          <a:prstGeom prst="rect">
            <a:avLst/>
          </a:prstGeom>
          <a:solidFill>
            <a:srgbClr val="185AA3"/>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 </a:t>
            </a:r>
          </a:p>
        </p:txBody>
      </p:sp>
      <p:pic>
        <p:nvPicPr>
          <p:cNvPr id="13" name="Picture 12">
            <a:extLst>
              <a:ext uri="{FF2B5EF4-FFF2-40B4-BE49-F238E27FC236}">
                <a16:creationId xmlns:a16="http://schemas.microsoft.com/office/drawing/2014/main" id="{2C501E34-F69F-534B-98CA-21DF82B91F05}"/>
              </a:ext>
            </a:extLst>
          </p:cNvPr>
          <p:cNvPicPr>
            <a:picLocks noChangeAspect="1"/>
          </p:cNvPicPr>
          <p:nvPr userDrawn="1"/>
        </p:nvPicPr>
        <p:blipFill>
          <a:blip r:embed="rId2"/>
          <a:srcRect/>
          <a:stretch/>
        </p:blipFill>
        <p:spPr>
          <a:xfrm>
            <a:off x="150586" y="6090143"/>
            <a:ext cx="3383280" cy="463463"/>
          </a:xfrm>
          <a:prstGeom prst="rect">
            <a:avLst/>
          </a:prstGeom>
        </p:spPr>
      </p:pic>
    </p:spTree>
    <p:extLst>
      <p:ext uri="{BB962C8B-B14F-4D97-AF65-F5344CB8AC3E}">
        <p14:creationId xmlns:p14="http://schemas.microsoft.com/office/powerpoint/2010/main" val="1888824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820EEDD-A3BE-5F4B-8164-D5723FE41783}"/>
              </a:ext>
            </a:extLst>
          </p:cNvPr>
          <p:cNvSpPr/>
          <p:nvPr userDrawn="1"/>
        </p:nvSpPr>
        <p:spPr>
          <a:xfrm>
            <a:off x="0" y="0"/>
            <a:ext cx="12192000" cy="6858000"/>
          </a:xfrm>
          <a:prstGeom prst="rect">
            <a:avLst/>
          </a:prstGeom>
          <a:solidFill>
            <a:srgbClr val="185AA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838200" y="1829329"/>
            <a:ext cx="10515600" cy="2852737"/>
          </a:xfrm>
          <a:ln>
            <a:noFill/>
          </a:ln>
        </p:spPr>
        <p:txBody>
          <a:bodyPr lIns="457200" anchor="t">
            <a:normAutofit/>
          </a:bodyPr>
          <a:lstStyle>
            <a:lvl1pPr>
              <a:defRPr sz="3000" b="1">
                <a:solidFill>
                  <a:schemeClr val="bg1"/>
                </a:solidFill>
              </a:defRPr>
            </a:lvl1pPr>
          </a:lstStyle>
          <a:p>
            <a:r>
              <a:rPr lang="en-US" dirty="0"/>
              <a:t>Click to add section title</a:t>
            </a:r>
          </a:p>
        </p:txBody>
      </p:sp>
      <p:sp>
        <p:nvSpPr>
          <p:cNvPr id="10" name="Rectangle 9">
            <a:extLst>
              <a:ext uri="{FF2B5EF4-FFF2-40B4-BE49-F238E27FC236}">
                <a16:creationId xmlns:a16="http://schemas.microsoft.com/office/drawing/2014/main" id="{3C3C3E62-6CF7-5C48-8544-BF2197A805EB}"/>
              </a:ext>
            </a:extLst>
          </p:cNvPr>
          <p:cNvSpPr/>
          <p:nvPr userDrawn="1"/>
        </p:nvSpPr>
        <p:spPr>
          <a:xfrm>
            <a:off x="838200" y="1829329"/>
            <a:ext cx="45720" cy="15996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4799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579B"/>
                </a:solidFill>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3685438"/>
          </a:xfrm>
        </p:spPr>
        <p:txBody>
          <a:bodyPr/>
          <a:lstStyle>
            <a:lvl1pPr>
              <a:buClr>
                <a:srgbClr val="26847A"/>
              </a:buClr>
              <a:defRPr/>
            </a:lvl1pPr>
            <a:lvl2pPr marL="457200" indent="-222250">
              <a:buClr>
                <a:srgbClr val="26847A"/>
              </a:buClr>
              <a:buFontTx/>
              <a:buChar char="–"/>
              <a:defRPr/>
            </a:lvl2pPr>
            <a:lvl3pPr marL="692150" indent="-234950">
              <a:buClr>
                <a:srgbClr val="26847A"/>
              </a:buClr>
              <a:buFont typeface="Wingdings" panose="05000000000000000000" pitchFamily="2" charset="2"/>
              <a:buChar char="§"/>
              <a:defRPr/>
            </a:lvl3pPr>
            <a:lvl4pPr marL="914400" indent="-222250">
              <a:buClr>
                <a:srgbClr val="26847A"/>
              </a:buClr>
              <a:buFont typeface="Arial" panose="020B0604020202020204" pitchFamily="34" charset="0"/>
              <a:buChar char="•"/>
              <a:defRPr/>
            </a:lvl4pPr>
            <a:lvl5pPr marL="1149350" indent="-234950">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3685438"/>
          </a:xfrm>
        </p:spPr>
        <p:txBody>
          <a:bodyPr/>
          <a:lstStyle>
            <a:lvl1pPr>
              <a:buClr>
                <a:srgbClr val="26847A"/>
              </a:buClr>
              <a:defRPr lang="en-US" sz="2800" b="0" i="0" kern="1200" dirty="0" smtClean="0">
                <a:solidFill>
                  <a:schemeClr val="tx1"/>
                </a:solidFill>
                <a:latin typeface="Calibri" panose="020F0502020204030204" pitchFamily="34" charset="0"/>
                <a:ea typeface="+mn-ea"/>
                <a:cs typeface="Calibri" panose="020F0502020204030204" pitchFamily="34" charset="0"/>
              </a:defRPr>
            </a:lvl1pPr>
            <a:lvl2pPr marL="457200" indent="-222250">
              <a:buClr>
                <a:srgbClr val="26847A"/>
              </a:buClr>
              <a:buFontTx/>
              <a:buChar char="–"/>
              <a:defRPr lang="en-US" sz="2400" b="0" i="0" kern="1200" dirty="0" smtClean="0">
                <a:solidFill>
                  <a:schemeClr val="tx1"/>
                </a:solidFill>
                <a:latin typeface="Calibri" panose="020F0502020204030204" pitchFamily="34" charset="0"/>
                <a:ea typeface="+mn-ea"/>
                <a:cs typeface="Calibri" panose="020F0502020204030204" pitchFamily="34" charset="0"/>
              </a:defRPr>
            </a:lvl2pPr>
            <a:lvl3pPr marL="633413" indent="-176213">
              <a:buClr>
                <a:srgbClr val="26847A"/>
              </a:buClr>
              <a:buFont typeface="Wingdings" panose="05000000000000000000" pitchFamily="2" charset="2"/>
              <a:buChar char="§"/>
              <a:defRPr>
                <a:latin typeface="Calibri" panose="020F0502020204030204" pitchFamily="34" charset="0"/>
                <a:cs typeface="Calibri" panose="020F0502020204030204" pitchFamily="34" charset="0"/>
              </a:defRPr>
            </a:lvl3pPr>
            <a:lvl4pPr marL="914400" indent="-222250">
              <a:buClr>
                <a:srgbClr val="26847A"/>
              </a:buClr>
              <a:buFont typeface="Arial" panose="020B0604020202020204" pitchFamily="34" charset="0"/>
              <a:buChar char="•"/>
              <a:defRPr>
                <a:latin typeface="Calibri" panose="020F0502020204030204" pitchFamily="34" charset="0"/>
                <a:cs typeface="Calibri" panose="020F0502020204030204" pitchFamily="34" charset="0"/>
              </a:defRPr>
            </a:lvl4pPr>
            <a:lvl5pPr marL="1149350" indent="-234950">
              <a:buClr>
                <a:srgbClr val="26847A"/>
              </a:buClr>
              <a:defRPr>
                <a:latin typeface="Calibri" panose="020F0502020204030204" pitchFamily="34" charset="0"/>
                <a:cs typeface="Calibri" panose="020F05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3">
            <a:extLst>
              <a:ext uri="{FF2B5EF4-FFF2-40B4-BE49-F238E27FC236}">
                <a16:creationId xmlns:a16="http://schemas.microsoft.com/office/drawing/2014/main" id="{6E17987D-A0F1-9F44-A3A4-8106D38A82C6}"/>
              </a:ext>
            </a:extLst>
          </p:cNvPr>
          <p:cNvSpPr>
            <a:spLocks noGrp="1"/>
          </p:cNvSpPr>
          <p:nvPr>
            <p:ph type="dt" sz="half" idx="10"/>
          </p:nvPr>
        </p:nvSpPr>
        <p:spPr>
          <a:xfrm>
            <a:off x="8610600" y="6102351"/>
            <a:ext cx="2743200" cy="507999"/>
          </a:xfrm>
          <a:prstGeom prst="rect">
            <a:avLst/>
          </a:prstGeom>
        </p:spPr>
        <p:txBody>
          <a:bodyPr vert="horz" lIns="91440" tIns="45720" rIns="91440" bIns="45720" rtlCol="0" anchor="ctr"/>
          <a:lstStyle>
            <a:lvl1pPr algn="r">
              <a:defRPr sz="1200">
                <a:solidFill>
                  <a:schemeClr val="bg1"/>
                </a:solidFill>
              </a:defRPr>
            </a:lvl1pPr>
          </a:lstStyle>
          <a:p>
            <a:endParaRPr lang="en-US" dirty="0"/>
          </a:p>
        </p:txBody>
      </p:sp>
      <p:sp>
        <p:nvSpPr>
          <p:cNvPr id="9" name="Slide Number Placeholder 5">
            <a:extLst>
              <a:ext uri="{FF2B5EF4-FFF2-40B4-BE49-F238E27FC236}">
                <a16:creationId xmlns:a16="http://schemas.microsoft.com/office/drawing/2014/main" id="{00CF172F-EE27-1843-9398-49586C48EF75}"/>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chemeClr val="bg1"/>
                </a:solidFill>
              </a:defRPr>
            </a:lvl1pPr>
          </a:lstStyle>
          <a:p>
            <a:fld id="{53A591CA-5CCE-2347-919F-ADE8113BB43B}" type="slidenum">
              <a:rPr lang="en-US" smtClean="0"/>
              <a:pPr/>
              <a:t>‹#›</a:t>
            </a:fld>
            <a:endParaRPr lang="en-US" dirty="0"/>
          </a:p>
        </p:txBody>
      </p:sp>
      <p:sp>
        <p:nvSpPr>
          <p:cNvPr id="10" name="Rectangle 9">
            <a:extLst>
              <a:ext uri="{FF2B5EF4-FFF2-40B4-BE49-F238E27FC236}">
                <a16:creationId xmlns:a16="http://schemas.microsoft.com/office/drawing/2014/main" id="{ADB500C0-9552-CA46-8568-B48784390A5D}"/>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Box 1"/>
          <p:cNvSpPr txBox="1"/>
          <p:nvPr userDrawn="1"/>
        </p:nvSpPr>
        <p:spPr>
          <a:xfrm>
            <a:off x="0" y="5829568"/>
            <a:ext cx="12192000" cy="1028432"/>
          </a:xfrm>
          <a:prstGeom prst="rect">
            <a:avLst/>
          </a:prstGeom>
          <a:solidFill>
            <a:srgbClr val="185AA3"/>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200" dirty="0">
                <a:effectLst/>
                <a:latin typeface="Garamond" panose="02020404030301010803" pitchFamily="18" charset="0"/>
                <a:ea typeface="Times New Roman" panose="02020603050405020304" pitchFamily="18" charset="0"/>
                <a:cs typeface="Times New Roman" panose="02020603050405020304" pitchFamily="18" charset="0"/>
              </a:rPr>
              <a:t> </a:t>
            </a:r>
          </a:p>
        </p:txBody>
      </p:sp>
      <p:pic>
        <p:nvPicPr>
          <p:cNvPr id="13" name="Picture 12">
            <a:extLst>
              <a:ext uri="{FF2B5EF4-FFF2-40B4-BE49-F238E27FC236}">
                <a16:creationId xmlns:a16="http://schemas.microsoft.com/office/drawing/2014/main" id="{2C501E34-F69F-534B-98CA-21DF82B91F05}"/>
              </a:ext>
            </a:extLst>
          </p:cNvPr>
          <p:cNvPicPr>
            <a:picLocks noChangeAspect="1"/>
          </p:cNvPicPr>
          <p:nvPr userDrawn="1"/>
        </p:nvPicPr>
        <p:blipFill>
          <a:blip r:embed="rId2"/>
          <a:srcRect/>
          <a:stretch/>
        </p:blipFill>
        <p:spPr>
          <a:xfrm>
            <a:off x="150586" y="6090143"/>
            <a:ext cx="3383280" cy="463463"/>
          </a:xfrm>
          <a:prstGeom prst="rect">
            <a:avLst/>
          </a:prstGeom>
        </p:spPr>
      </p:pic>
    </p:spTree>
    <p:extLst>
      <p:ext uri="{BB962C8B-B14F-4D97-AF65-F5344CB8AC3E}">
        <p14:creationId xmlns:p14="http://schemas.microsoft.com/office/powerpoint/2010/main" val="2762094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Left, Full Background Image">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FD87A740-FDE1-AC4B-BE9B-7E999A2D7FD3}"/>
              </a:ext>
            </a:extLst>
          </p:cNvPr>
          <p:cNvSpPr>
            <a:spLocks noGrp="1"/>
          </p:cNvSpPr>
          <p:nvPr>
            <p:ph type="pic" sz="quarter" idx="11"/>
          </p:nvPr>
        </p:nvSpPr>
        <p:spPr>
          <a:xfrm>
            <a:off x="0" y="0"/>
            <a:ext cx="12192000" cy="6858000"/>
          </a:xfrm>
        </p:spPr>
        <p:txBody>
          <a:bodyPr anchor="ctr"/>
          <a:lstStyle>
            <a:lvl1pPr marL="0" indent="0" algn="ctr">
              <a:buNone/>
              <a:defRPr>
                <a:solidFill>
                  <a:schemeClr val="tx1">
                    <a:lumMod val="50000"/>
                    <a:lumOff val="50000"/>
                  </a:schemeClr>
                </a:solidFill>
              </a:defRPr>
            </a:lvl1pPr>
          </a:lstStyle>
          <a:p>
            <a:r>
              <a:rPr lang="en-US" dirty="0"/>
              <a:t>Click icon to add picture</a:t>
            </a:r>
          </a:p>
        </p:txBody>
      </p:sp>
      <p:sp>
        <p:nvSpPr>
          <p:cNvPr id="7" name="Text Placeholder 12">
            <a:extLst>
              <a:ext uri="{FF2B5EF4-FFF2-40B4-BE49-F238E27FC236}">
                <a16:creationId xmlns:a16="http://schemas.microsoft.com/office/drawing/2014/main" id="{B602B22D-C707-0C42-9315-621BCF684574}"/>
              </a:ext>
            </a:extLst>
          </p:cNvPr>
          <p:cNvSpPr>
            <a:spLocks noGrp="1"/>
          </p:cNvSpPr>
          <p:nvPr>
            <p:ph type="body" sz="quarter" idx="12"/>
          </p:nvPr>
        </p:nvSpPr>
        <p:spPr>
          <a:xfrm>
            <a:off x="284284" y="1690688"/>
            <a:ext cx="5801186" cy="4910137"/>
          </a:xfrm>
          <a:solidFill>
            <a:schemeClr val="bg1">
              <a:tint val="95000"/>
              <a:satMod val="170000"/>
            </a:schemeClr>
          </a:solidFill>
        </p:spPr>
        <p:txBody>
          <a:bodyPr lIns="640080" tIns="182880" rIns="548640" bIns="274320"/>
          <a:lstStyle>
            <a:lvl1pPr>
              <a:buClr>
                <a:srgbClr val="26847A"/>
              </a:buClr>
              <a:defRPr/>
            </a:lvl1pPr>
            <a:lvl2pPr marL="457200" indent="-222250">
              <a:buClr>
                <a:srgbClr val="26847A"/>
              </a:buClr>
              <a:buFontTx/>
              <a:buChar char="–"/>
              <a:defRPr/>
            </a:lvl2pPr>
            <a:lvl3pPr marL="692150" indent="-234950">
              <a:buClr>
                <a:srgbClr val="26847A"/>
              </a:buClr>
              <a:buFont typeface="Wingdings" panose="05000000000000000000" pitchFamily="2" charset="2"/>
              <a:buChar char="§"/>
              <a:defRPr/>
            </a:lvl3pPr>
            <a:lvl4pPr marL="914400" indent="-222250">
              <a:buClr>
                <a:srgbClr val="26847A"/>
              </a:buClr>
              <a:buFont typeface="Arial" panose="020B0604020202020204" pitchFamily="34" charset="0"/>
              <a:buChar char="•"/>
              <a:tabLst/>
              <a:defRPr/>
            </a:lvl4pPr>
            <a:lvl5pPr marL="1149350" indent="-234950">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12">
            <a:extLst>
              <a:ext uri="{FF2B5EF4-FFF2-40B4-BE49-F238E27FC236}">
                <a16:creationId xmlns:a16="http://schemas.microsoft.com/office/drawing/2014/main" id="{19C0DFFC-FC53-3A46-B857-491B424B0898}"/>
              </a:ext>
            </a:extLst>
          </p:cNvPr>
          <p:cNvSpPr>
            <a:spLocks noGrp="1"/>
          </p:cNvSpPr>
          <p:nvPr>
            <p:ph type="body" sz="quarter" idx="13"/>
          </p:nvPr>
        </p:nvSpPr>
        <p:spPr>
          <a:xfrm>
            <a:off x="284284" y="257175"/>
            <a:ext cx="5801186" cy="1433513"/>
          </a:xfrm>
          <a:solidFill>
            <a:schemeClr val="bg1">
              <a:tint val="95000"/>
              <a:satMod val="170000"/>
            </a:schemeClr>
          </a:solidFill>
        </p:spPr>
        <p:txBody>
          <a:bodyPr lIns="640080" tIns="365760" rIns="548640" bIns="274320" anchor="ctr"/>
          <a:lstStyle>
            <a:lvl1pPr marL="0" indent="0">
              <a:buNone/>
              <a:defRPr sz="3000" b="1">
                <a:solidFill>
                  <a:srgbClr val="01579B"/>
                </a:solidFill>
              </a:defRPr>
            </a:lvl1pPr>
          </a:lstStyle>
          <a:p>
            <a:pPr lvl="0"/>
            <a:r>
              <a:rPr lang="en-US" dirty="0"/>
              <a:t>Edit Master text styles</a:t>
            </a:r>
          </a:p>
        </p:txBody>
      </p:sp>
    </p:spTree>
    <p:extLst>
      <p:ext uri="{BB962C8B-B14F-4D97-AF65-F5344CB8AC3E}">
        <p14:creationId xmlns:p14="http://schemas.microsoft.com/office/powerpoint/2010/main" val="1561055883"/>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Right, Full Background Image">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FD87A740-FDE1-AC4B-BE9B-7E999A2D7FD3}"/>
              </a:ext>
            </a:extLst>
          </p:cNvPr>
          <p:cNvSpPr>
            <a:spLocks noGrp="1"/>
          </p:cNvSpPr>
          <p:nvPr>
            <p:ph type="pic" sz="quarter" idx="11"/>
          </p:nvPr>
        </p:nvSpPr>
        <p:spPr>
          <a:xfrm>
            <a:off x="0" y="0"/>
            <a:ext cx="12192000" cy="6858000"/>
          </a:xfrm>
        </p:spPr>
        <p:txBody>
          <a:bodyPr anchor="ctr"/>
          <a:lstStyle>
            <a:lvl1pPr marL="0" indent="0" algn="ctr">
              <a:buNone/>
              <a:defRPr>
                <a:solidFill>
                  <a:schemeClr val="tx1">
                    <a:lumMod val="50000"/>
                    <a:lumOff val="50000"/>
                  </a:schemeClr>
                </a:solidFill>
              </a:defRPr>
            </a:lvl1pPr>
          </a:lstStyle>
          <a:p>
            <a:r>
              <a:rPr lang="en-US" dirty="0"/>
              <a:t>Click icon to add picture</a:t>
            </a:r>
          </a:p>
        </p:txBody>
      </p:sp>
      <p:sp>
        <p:nvSpPr>
          <p:cNvPr id="6" name="Text Placeholder 12">
            <a:extLst>
              <a:ext uri="{FF2B5EF4-FFF2-40B4-BE49-F238E27FC236}">
                <a16:creationId xmlns:a16="http://schemas.microsoft.com/office/drawing/2014/main" id="{8ECF7FD7-FA8C-9444-A876-6880BCB894FE}"/>
              </a:ext>
            </a:extLst>
          </p:cNvPr>
          <p:cNvSpPr>
            <a:spLocks noGrp="1"/>
          </p:cNvSpPr>
          <p:nvPr>
            <p:ph type="body" sz="quarter" idx="12"/>
          </p:nvPr>
        </p:nvSpPr>
        <p:spPr>
          <a:xfrm>
            <a:off x="6096000" y="1690688"/>
            <a:ext cx="5801186" cy="4910137"/>
          </a:xfrm>
          <a:solidFill>
            <a:schemeClr val="bg1">
              <a:tint val="95000"/>
              <a:satMod val="170000"/>
            </a:schemeClr>
          </a:solidFill>
        </p:spPr>
        <p:txBody>
          <a:bodyPr lIns="365760" tIns="182880" rIns="365760" bIns="274320"/>
          <a:lstStyle>
            <a:lvl1pPr>
              <a:buClr>
                <a:srgbClr val="26847A"/>
              </a:buClr>
              <a:defRPr/>
            </a:lvl1pPr>
            <a:lvl2pPr marL="457200" indent="-222250">
              <a:buClr>
                <a:srgbClr val="26847A"/>
              </a:buClr>
              <a:buFontTx/>
              <a:buChar char="–"/>
              <a:defRPr/>
            </a:lvl2pPr>
            <a:lvl3pPr marL="692150" indent="-234950">
              <a:buClr>
                <a:srgbClr val="26847A"/>
              </a:buClr>
              <a:buFont typeface="Wingdings" panose="05000000000000000000" pitchFamily="2" charset="2"/>
              <a:buChar char="§"/>
              <a:defRPr/>
            </a:lvl3pPr>
            <a:lvl4pPr marL="914400" indent="-222250">
              <a:buClr>
                <a:srgbClr val="26847A"/>
              </a:buClr>
              <a:buFont typeface="Arial" panose="020B0604020202020204" pitchFamily="34" charset="0"/>
              <a:buChar char="•"/>
              <a:defRPr/>
            </a:lvl4pPr>
            <a:lvl5pPr marL="1149350" indent="-234950">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2">
            <a:extLst>
              <a:ext uri="{FF2B5EF4-FFF2-40B4-BE49-F238E27FC236}">
                <a16:creationId xmlns:a16="http://schemas.microsoft.com/office/drawing/2014/main" id="{FD9B8970-50D6-AA41-B9D6-48C63982E463}"/>
              </a:ext>
            </a:extLst>
          </p:cNvPr>
          <p:cNvSpPr>
            <a:spLocks noGrp="1"/>
          </p:cNvSpPr>
          <p:nvPr>
            <p:ph type="body" sz="quarter" idx="13"/>
          </p:nvPr>
        </p:nvSpPr>
        <p:spPr>
          <a:xfrm>
            <a:off x="6096000" y="257175"/>
            <a:ext cx="5801186" cy="1433513"/>
          </a:xfrm>
          <a:solidFill>
            <a:schemeClr val="bg1">
              <a:tint val="95000"/>
              <a:satMod val="170000"/>
            </a:schemeClr>
          </a:solidFill>
        </p:spPr>
        <p:txBody>
          <a:bodyPr lIns="365760" tIns="365760" rIns="274320" bIns="274320" anchor="ctr"/>
          <a:lstStyle>
            <a:lvl1pPr marL="0" indent="0">
              <a:buNone/>
              <a:defRPr sz="3000" b="1">
                <a:solidFill>
                  <a:srgbClr val="01579B"/>
                </a:solidFill>
              </a:defRPr>
            </a:lvl1pPr>
          </a:lstStyle>
          <a:p>
            <a:pPr lvl="0"/>
            <a:r>
              <a:rPr lang="en-US" dirty="0"/>
              <a:t>Edit Master text styles</a:t>
            </a:r>
          </a:p>
        </p:txBody>
      </p:sp>
    </p:spTree>
    <p:extLst>
      <p:ext uri="{BB962C8B-B14F-4D97-AF65-F5344CB8AC3E}">
        <p14:creationId xmlns:p14="http://schemas.microsoft.com/office/powerpoint/2010/main" val="308163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solidFill>
                  <a:srgbClr val="01579B"/>
                </a:solidFill>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005988"/>
          </a:xfrm>
        </p:spPr>
        <p:txBody>
          <a:bodyPr/>
          <a:lstStyle>
            <a:lvl1pPr>
              <a:buClr>
                <a:srgbClr val="26847A"/>
              </a:buClr>
              <a:defRPr/>
            </a:lvl1pPr>
            <a:lvl2pPr marL="457200" indent="-222250">
              <a:buClr>
                <a:srgbClr val="26847A"/>
              </a:buClr>
              <a:buFontTx/>
              <a:buChar char="–"/>
              <a:defRPr/>
            </a:lvl2pPr>
            <a:lvl3pPr marL="692150" indent="-234950">
              <a:buClr>
                <a:srgbClr val="26847A"/>
              </a:buClr>
              <a:buFont typeface="Wingdings" panose="05000000000000000000" pitchFamily="2" charset="2"/>
              <a:buChar char="§"/>
              <a:defRPr/>
            </a:lvl3pPr>
            <a:lvl4pPr marL="914400" indent="-222250">
              <a:buClr>
                <a:srgbClr val="26847A"/>
              </a:buClr>
              <a:defRPr/>
            </a:lvl4pPr>
            <a:lvl5pPr marL="1149350" indent="-234950">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005988"/>
          </a:xfrm>
        </p:spPr>
        <p:txBody>
          <a:bodyPr/>
          <a:lstStyle>
            <a:lvl1pPr>
              <a:buClr>
                <a:srgbClr val="26847A"/>
              </a:buClr>
              <a:defRPr/>
            </a:lvl1pPr>
            <a:lvl2pPr marL="457200" indent="-222250">
              <a:buClr>
                <a:srgbClr val="26847A"/>
              </a:buClr>
              <a:buFontTx/>
              <a:buChar char="–"/>
              <a:defRPr lang="en-US" sz="2400" b="0" i="0" kern="1200" dirty="0" smtClean="0">
                <a:solidFill>
                  <a:schemeClr val="tx1"/>
                </a:solidFill>
                <a:latin typeface="Calibri" panose="020F0502020204030204" pitchFamily="34" charset="0"/>
                <a:ea typeface="+mn-ea"/>
                <a:cs typeface="Calibri" panose="020F0502020204030204" pitchFamily="34" charset="0"/>
              </a:defRPr>
            </a:lvl2pPr>
            <a:lvl3pPr marL="692150" indent="-234950">
              <a:buClr>
                <a:srgbClr val="26847A"/>
              </a:buClr>
              <a:buFont typeface="Wingdings" panose="05000000000000000000" pitchFamily="2" charset="2"/>
              <a:buChar char="§"/>
              <a:defRPr/>
            </a:lvl3pPr>
            <a:lvl4pPr marL="914400" indent="-222250">
              <a:buClr>
                <a:srgbClr val="26847A"/>
              </a:buClr>
              <a:defRPr/>
            </a:lvl4pPr>
            <a:lvl5pPr marL="1149350" indent="-293688">
              <a:buClr>
                <a:srgbClr val="26847A"/>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5">
            <a:extLst>
              <a:ext uri="{FF2B5EF4-FFF2-40B4-BE49-F238E27FC236}">
                <a16:creationId xmlns:a16="http://schemas.microsoft.com/office/drawing/2014/main" id="{77844A51-58D1-7D4B-86D1-AB03F02A0291}"/>
              </a:ext>
            </a:extLst>
          </p:cNvPr>
          <p:cNvSpPr>
            <a:spLocks noGrp="1"/>
          </p:cNvSpPr>
          <p:nvPr>
            <p:ph type="sldNum" sz="quarter" idx="11"/>
          </p:nvPr>
        </p:nvSpPr>
        <p:spPr>
          <a:xfrm>
            <a:off x="11549833" y="6102351"/>
            <a:ext cx="426267" cy="507999"/>
          </a:xfrm>
          <a:prstGeom prst="rect">
            <a:avLst/>
          </a:prstGeom>
        </p:spPr>
        <p:txBody>
          <a:bodyPr vert="horz" lIns="91440" tIns="45720" rIns="91440" bIns="45720" rtlCol="0" anchor="ctr"/>
          <a:lstStyle>
            <a:lvl1pPr algn="r">
              <a:defRPr sz="1200">
                <a:solidFill>
                  <a:srgbClr val="01579B"/>
                </a:solidFill>
              </a:defRPr>
            </a:lvl1pPr>
          </a:lstStyle>
          <a:p>
            <a:fld id="{53A591CA-5CCE-2347-919F-ADE8113BB43B}" type="slidenum">
              <a:rPr lang="en-US" smtClean="0"/>
              <a:pPr/>
              <a:t>‹#›</a:t>
            </a:fld>
            <a:endParaRPr lang="en-US" dirty="0"/>
          </a:p>
        </p:txBody>
      </p:sp>
      <p:sp>
        <p:nvSpPr>
          <p:cNvPr id="12" name="Rectangle 11">
            <a:extLst>
              <a:ext uri="{FF2B5EF4-FFF2-40B4-BE49-F238E27FC236}">
                <a16:creationId xmlns:a16="http://schemas.microsoft.com/office/drawing/2014/main" id="{1F09066D-718F-1D42-A7FE-807AEFFE7845}"/>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890257E1-4DE1-3B4F-8D80-BECF0D40B969}"/>
              </a:ext>
            </a:extLst>
          </p:cNvPr>
          <p:cNvPicPr>
            <a:picLocks noChangeAspect="1"/>
          </p:cNvPicPr>
          <p:nvPr userDrawn="1"/>
        </p:nvPicPr>
        <p:blipFill>
          <a:blip r:embed="rId2"/>
          <a:stretch>
            <a:fillRect/>
          </a:stretch>
        </p:blipFill>
        <p:spPr>
          <a:xfrm>
            <a:off x="215900" y="6102350"/>
            <a:ext cx="1866900" cy="508000"/>
          </a:xfrm>
          <a:prstGeom prst="rect">
            <a:avLst/>
          </a:prstGeom>
        </p:spPr>
      </p:pic>
    </p:spTree>
    <p:extLst>
      <p:ext uri="{BB962C8B-B14F-4D97-AF65-F5344CB8AC3E}">
        <p14:creationId xmlns:p14="http://schemas.microsoft.com/office/powerpoint/2010/main" val="3059156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579B"/>
                </a:solidFill>
              </a:defRPr>
            </a:lvl1pPr>
          </a:lstStyle>
          <a:p>
            <a:r>
              <a:rPr lang="en-US" dirty="0"/>
              <a:t>Click to edit Master title style</a:t>
            </a:r>
          </a:p>
        </p:txBody>
      </p:sp>
      <p:sp>
        <p:nvSpPr>
          <p:cNvPr id="7" name="Slide Number Placeholder 5">
            <a:extLst>
              <a:ext uri="{FF2B5EF4-FFF2-40B4-BE49-F238E27FC236}">
                <a16:creationId xmlns:a16="http://schemas.microsoft.com/office/drawing/2014/main" id="{01014059-DE5D-3F49-BF2D-2FCB2D2FE9A7}"/>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rgbClr val="01579B"/>
                </a:solidFill>
              </a:defRPr>
            </a:lvl1pPr>
          </a:lstStyle>
          <a:p>
            <a:fld id="{53A591CA-5CCE-2347-919F-ADE8113BB43B}" type="slidenum">
              <a:rPr lang="en-US" smtClean="0"/>
              <a:pPr/>
              <a:t>‹#›</a:t>
            </a:fld>
            <a:endParaRPr lang="en-US" dirty="0"/>
          </a:p>
        </p:txBody>
      </p:sp>
      <p:sp>
        <p:nvSpPr>
          <p:cNvPr id="8" name="Rectangle 7">
            <a:extLst>
              <a:ext uri="{FF2B5EF4-FFF2-40B4-BE49-F238E27FC236}">
                <a16:creationId xmlns:a16="http://schemas.microsoft.com/office/drawing/2014/main" id="{DE14E310-4DC9-F649-8EC5-83672299FD1F}"/>
              </a:ext>
            </a:extLst>
          </p:cNvPr>
          <p:cNvSpPr/>
          <p:nvPr userDrawn="1"/>
        </p:nvSpPr>
        <p:spPr>
          <a:xfrm>
            <a:off x="0" y="5783847"/>
            <a:ext cx="12192000" cy="45720"/>
          </a:xfrm>
          <a:prstGeom prst="rect">
            <a:avLst/>
          </a:prstGeom>
          <a:gradFill>
            <a:gsLst>
              <a:gs pos="0">
                <a:srgbClr val="005899"/>
              </a:gs>
              <a:gs pos="100000">
                <a:srgbClr val="00A59B"/>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2056860B-3280-B84E-B346-9B70FB8F437F}"/>
              </a:ext>
            </a:extLst>
          </p:cNvPr>
          <p:cNvPicPr>
            <a:picLocks noChangeAspect="1"/>
          </p:cNvPicPr>
          <p:nvPr userDrawn="1"/>
        </p:nvPicPr>
        <p:blipFill>
          <a:blip r:embed="rId2"/>
          <a:stretch>
            <a:fillRect/>
          </a:stretch>
        </p:blipFill>
        <p:spPr>
          <a:xfrm>
            <a:off x="215900" y="6102350"/>
            <a:ext cx="1866900" cy="508000"/>
          </a:xfrm>
          <a:prstGeom prst="rect">
            <a:avLst/>
          </a:prstGeom>
        </p:spPr>
      </p:pic>
    </p:spTree>
    <p:extLst>
      <p:ext uri="{BB962C8B-B14F-4D97-AF65-F5344CB8AC3E}">
        <p14:creationId xmlns:p14="http://schemas.microsoft.com/office/powerpoint/2010/main" val="1034041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6"/>
            <a:ext cx="10515600" cy="36854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79391091"/>
      </p:ext>
    </p:extLst>
  </p:cSld>
  <p:clrMap bg1="lt1" tx1="dk1" bg2="lt2" tx2="dk2" accent1="accent1" accent2="accent2" accent3="accent3" accent4="accent4" accent5="accent5" accent6="accent6" hlink="hlink" folHlink="folHlink"/>
  <p:sldLayoutIdLst>
    <p:sldLayoutId id="2147483697" r:id="rId1"/>
    <p:sldLayoutId id="2147483708" r:id="rId2"/>
    <p:sldLayoutId id="2147483698" r:id="rId3"/>
    <p:sldLayoutId id="2147483699" r:id="rId4"/>
    <p:sldLayoutId id="2147483700" r:id="rId5"/>
    <p:sldLayoutId id="2147483709" r:id="rId6"/>
    <p:sldLayoutId id="2147483711" r:id="rId7"/>
    <p:sldLayoutId id="2147483701" r:id="rId8"/>
    <p:sldLayoutId id="2147483702" r:id="rId9"/>
    <p:sldLayoutId id="2147483703" r:id="rId10"/>
    <p:sldLayoutId id="2147483710" r:id="rId11"/>
    <p:sldLayoutId id="2147483704" r:id="rId12"/>
    <p:sldLayoutId id="2147483705" r:id="rId13"/>
    <p:sldLayoutId id="2147483712" r:id="rId14"/>
  </p:sldLayoutIdLst>
  <p:hf hdr="0" ftr="0" dt="0"/>
  <p:txStyles>
    <p:titleStyle>
      <a:lvl1pPr algn="l" defTabSz="914400" rtl="0" eaLnBrk="1" latinLnBrk="0" hangingPunct="1">
        <a:lnSpc>
          <a:spcPct val="90000"/>
        </a:lnSpc>
        <a:spcBef>
          <a:spcPct val="0"/>
        </a:spcBef>
        <a:buNone/>
        <a:defRPr sz="3000" b="1" i="0" kern="1200">
          <a:solidFill>
            <a:srgbClr val="01579B"/>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Clr>
          <a:srgbClr val="26847A"/>
        </a:buClr>
        <a:buFont typeface="Arial" panose="020B0604020202020204" pitchFamily="34" charset="0"/>
        <a:buChar char="•"/>
        <a:defRPr sz="2800" b="0" i="0" kern="1200">
          <a:solidFill>
            <a:schemeClr val="tx1"/>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90000"/>
        </a:lnSpc>
        <a:spcBef>
          <a:spcPts val="500"/>
        </a:spcBef>
        <a:buClr>
          <a:srgbClr val="26847A"/>
        </a:buClr>
        <a:buFont typeface="Arial" panose="020B0604020202020204" pitchFamily="34" charset="0"/>
        <a:buChar char="•"/>
        <a:defRPr sz="2400" b="0" i="0" kern="1200">
          <a:solidFill>
            <a:schemeClr val="tx1"/>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90000"/>
        </a:lnSpc>
        <a:spcBef>
          <a:spcPts val="500"/>
        </a:spcBef>
        <a:buClr>
          <a:srgbClr val="26847A"/>
        </a:buClr>
        <a:buFont typeface="Arial" panose="020B0604020202020204" pitchFamily="34" charset="0"/>
        <a:buChar char="•"/>
        <a:defRPr sz="2000" b="0" i="0" kern="1200">
          <a:solidFill>
            <a:schemeClr val="tx1"/>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90000"/>
        </a:lnSpc>
        <a:spcBef>
          <a:spcPts val="500"/>
        </a:spcBef>
        <a:buClr>
          <a:srgbClr val="26847A"/>
        </a:buClr>
        <a:buFont typeface="Arial" panose="020B0604020202020204" pitchFamily="34" charset="0"/>
        <a:buChar char="•"/>
        <a:defRPr sz="1800" b="0" i="0" kern="1200">
          <a:solidFill>
            <a:schemeClr val="tx1"/>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90000"/>
        </a:lnSpc>
        <a:spcBef>
          <a:spcPts val="500"/>
        </a:spcBef>
        <a:buClr>
          <a:srgbClr val="26847A"/>
        </a:buClr>
        <a:buFont typeface="Arial" panose="020B0604020202020204" pitchFamily="34" charset="0"/>
        <a:buChar char="•"/>
        <a:defRPr sz="1800" b="0" i="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6"/>
            <a:ext cx="10515600" cy="36854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8830740"/>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hf hdr="0" ftr="0" dt="0"/>
  <p:txStyles>
    <p:titleStyle>
      <a:lvl1pPr algn="l" defTabSz="914400" rtl="0" eaLnBrk="1" latinLnBrk="0" hangingPunct="1">
        <a:lnSpc>
          <a:spcPct val="90000"/>
        </a:lnSpc>
        <a:spcBef>
          <a:spcPct val="0"/>
        </a:spcBef>
        <a:buNone/>
        <a:defRPr sz="3000" b="1" i="0" kern="1200">
          <a:solidFill>
            <a:srgbClr val="01579B"/>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Clr>
          <a:srgbClr val="26847A"/>
        </a:buClr>
        <a:buFont typeface="Arial" panose="020B0604020202020204" pitchFamily="34" charset="0"/>
        <a:buChar char="•"/>
        <a:defRPr sz="2800" b="0" i="0" kern="1200">
          <a:solidFill>
            <a:schemeClr val="tx1"/>
          </a:solidFill>
          <a:latin typeface="Calibri" panose="020F0502020204030204" pitchFamily="34" charset="0"/>
          <a:ea typeface="+mn-ea"/>
          <a:cs typeface="Calibri" panose="020F0502020204030204" pitchFamily="34" charset="0"/>
        </a:defRPr>
      </a:lvl1pPr>
      <a:lvl2pPr marL="457200" indent="-222250" algn="l" defTabSz="914400" rtl="0" eaLnBrk="1" latinLnBrk="0" hangingPunct="1">
        <a:lnSpc>
          <a:spcPct val="90000"/>
        </a:lnSpc>
        <a:spcBef>
          <a:spcPts val="500"/>
        </a:spcBef>
        <a:buClr>
          <a:srgbClr val="26847A"/>
        </a:buClr>
        <a:buFontTx/>
        <a:buChar char="–"/>
        <a:defRPr sz="2400" b="0" i="0" kern="1200">
          <a:solidFill>
            <a:schemeClr val="tx1"/>
          </a:solidFill>
          <a:latin typeface="Calibri" panose="020F0502020204030204" pitchFamily="34" charset="0"/>
          <a:ea typeface="+mn-ea"/>
          <a:cs typeface="Calibri" panose="020F0502020204030204" pitchFamily="34" charset="0"/>
        </a:defRPr>
      </a:lvl2pPr>
      <a:lvl3pPr marL="692150" indent="-234950" algn="l" defTabSz="914400" rtl="0" eaLnBrk="1" latinLnBrk="0" hangingPunct="1">
        <a:lnSpc>
          <a:spcPct val="90000"/>
        </a:lnSpc>
        <a:spcBef>
          <a:spcPts val="500"/>
        </a:spcBef>
        <a:buClr>
          <a:srgbClr val="26847A"/>
        </a:buClr>
        <a:buFont typeface="Wingdings" panose="05000000000000000000" pitchFamily="2" charset="2"/>
        <a:buChar char="§"/>
        <a:defRPr sz="2000" b="0" i="0" kern="1200">
          <a:solidFill>
            <a:schemeClr val="tx1"/>
          </a:solidFill>
          <a:latin typeface="Calibri" panose="020F0502020204030204" pitchFamily="34" charset="0"/>
          <a:ea typeface="+mn-ea"/>
          <a:cs typeface="Calibri" panose="020F0502020204030204" pitchFamily="34" charset="0"/>
        </a:defRPr>
      </a:lvl3pPr>
      <a:lvl4pPr marL="914400" indent="-222250" algn="l" defTabSz="914400" rtl="0" eaLnBrk="1" latinLnBrk="0" hangingPunct="1">
        <a:lnSpc>
          <a:spcPct val="90000"/>
        </a:lnSpc>
        <a:spcBef>
          <a:spcPts val="500"/>
        </a:spcBef>
        <a:buClr>
          <a:srgbClr val="26847A"/>
        </a:buClr>
        <a:buFont typeface="Arial" panose="020B0604020202020204" pitchFamily="34" charset="0"/>
        <a:buChar char="•"/>
        <a:defRPr sz="1800" b="0" i="0" kern="1200">
          <a:solidFill>
            <a:schemeClr val="tx1"/>
          </a:solidFill>
          <a:latin typeface="Calibri" panose="020F0502020204030204" pitchFamily="34" charset="0"/>
          <a:ea typeface="+mn-ea"/>
          <a:cs typeface="Calibri" panose="020F0502020204030204" pitchFamily="34" charset="0"/>
        </a:defRPr>
      </a:lvl4pPr>
      <a:lvl5pPr marL="1149350" indent="-234950" algn="l" defTabSz="914400" rtl="0" eaLnBrk="1" latinLnBrk="0" hangingPunct="1">
        <a:lnSpc>
          <a:spcPct val="90000"/>
        </a:lnSpc>
        <a:spcBef>
          <a:spcPts val="500"/>
        </a:spcBef>
        <a:buClr>
          <a:srgbClr val="26847A"/>
        </a:buClr>
        <a:buFont typeface="Arial" panose="020B0604020202020204" pitchFamily="34" charset="0"/>
        <a:buChar char="•"/>
        <a:defRPr sz="1800" b="0" i="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1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ideadata.org/" TargetMode="External"/><Relationship Id="rId7" Type="http://schemas.openxmlformats.org/officeDocument/2006/relationships/image" Target="../media/image9.png"/><Relationship Id="rId2" Type="http://schemas.openxmlformats.org/officeDocument/2006/relationships/notesSlide" Target="../notesSlides/notesSlide29.xml"/><Relationship Id="rId1" Type="http://schemas.openxmlformats.org/officeDocument/2006/relationships/slideLayout" Target="../slideLayouts/slideLayout23.xml"/><Relationship Id="rId6" Type="http://schemas.openxmlformats.org/officeDocument/2006/relationships/image" Target="../media/image8.png"/><Relationship Id="rId5" Type="http://schemas.openxmlformats.org/officeDocument/2006/relationships/hyperlink" Target="http://www.linkedin.com/company/idea-data-center" TargetMode="External"/><Relationship Id="rId4" Type="http://schemas.openxmlformats.org/officeDocument/2006/relationships/hyperlink" Target="https://twitter.com/ideadatacenter"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484D7C60-70D8-4A80-8DFD-C439EB437652}"/>
              </a:ext>
            </a:extLst>
          </p:cNvPr>
          <p:cNvSpPr>
            <a:spLocks noGrp="1"/>
          </p:cNvSpPr>
          <p:nvPr>
            <p:ph type="ctrTitle"/>
          </p:nvPr>
        </p:nvSpPr>
        <p:spPr>
          <a:xfrm>
            <a:off x="381000" y="1713269"/>
            <a:ext cx="10115811" cy="1474312"/>
          </a:xfrm>
        </p:spPr>
        <p:txBody>
          <a:bodyPr>
            <a:normAutofit fontScale="90000"/>
          </a:bodyPr>
          <a:lstStyle/>
          <a:p>
            <a:pPr marL="0" marR="0" lvl="0" indent="0" algn="l" defTabSz="914400" rtl="0" eaLnBrk="1" fontAlgn="auto" latinLnBrk="0" hangingPunct="1">
              <a:lnSpc>
                <a:spcPct val="100000"/>
              </a:lnSpc>
              <a:spcBef>
                <a:spcPts val="1000"/>
              </a:spcBef>
              <a:spcAft>
                <a:spcPts val="0"/>
              </a:spcAft>
              <a:buClr>
                <a:srgbClr val="26847A"/>
              </a:buClr>
              <a:buSzTx/>
              <a:buFont typeface="Arial" panose="020B0604020202020204" pitchFamily="34" charset="0"/>
              <a:buNone/>
              <a:tabLst/>
              <a:defRPr/>
            </a:pPr>
            <a:r>
              <a:rPr kumimoji="0" lang="en-US" sz="45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Navigating Uncharted Waters: Engaging Stakeholders in </a:t>
            </a:r>
            <a:r>
              <a:rPr kumimoji="0" lang="en-US" sz="45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Part B</a:t>
            </a:r>
            <a:r>
              <a:rPr kumimoji="0" lang="en-US" sz="45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 </a:t>
            </a:r>
            <a:r>
              <a:rPr kumimoji="0" lang="en-US" sz="45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Indicator 3 Baseline and Target Setting</a:t>
            </a:r>
            <a:br>
              <a:rPr kumimoji="0" lang="en-US" sz="45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br>
            <a:r>
              <a:rPr lang="en-US" dirty="0"/>
              <a:t/>
            </a:r>
            <a:br>
              <a:rPr lang="en-US" dirty="0"/>
            </a:br>
            <a:endParaRPr lang="en-US" dirty="0"/>
          </a:p>
        </p:txBody>
      </p:sp>
      <p:sp>
        <p:nvSpPr>
          <p:cNvPr id="11" name="Text Placeholder 10">
            <a:extLst>
              <a:ext uri="{FF2B5EF4-FFF2-40B4-BE49-F238E27FC236}">
                <a16:creationId xmlns:a16="http://schemas.microsoft.com/office/drawing/2014/main" id="{CFF88C33-8297-4F1A-B1AC-E5849DFD1A0B}"/>
              </a:ext>
            </a:extLst>
          </p:cNvPr>
          <p:cNvSpPr>
            <a:spLocks noGrp="1"/>
          </p:cNvSpPr>
          <p:nvPr>
            <p:ph type="body" sz="quarter" idx="12"/>
          </p:nvPr>
        </p:nvSpPr>
        <p:spPr/>
        <p:txBody>
          <a:bodyPr/>
          <a:lstStyle/>
          <a:p>
            <a:endParaRPr lang="en-US" dirty="0"/>
          </a:p>
        </p:txBody>
      </p:sp>
      <p:sp>
        <p:nvSpPr>
          <p:cNvPr id="12" name="Picture Placeholder 11">
            <a:extLst>
              <a:ext uri="{FF2B5EF4-FFF2-40B4-BE49-F238E27FC236}">
                <a16:creationId xmlns:a16="http://schemas.microsoft.com/office/drawing/2014/main" id="{286B1D08-40EB-4BD5-BFCD-149F3D888951}"/>
              </a:ext>
            </a:extLst>
          </p:cNvPr>
          <p:cNvSpPr>
            <a:spLocks noGrp="1"/>
          </p:cNvSpPr>
          <p:nvPr>
            <p:ph type="pic" sz="quarter" idx="15"/>
          </p:nvPr>
        </p:nvSpPr>
        <p:spPr/>
      </p:sp>
      <p:sp>
        <p:nvSpPr>
          <p:cNvPr id="13" name="Text Placeholder 12">
            <a:extLst>
              <a:ext uri="{FF2B5EF4-FFF2-40B4-BE49-F238E27FC236}">
                <a16:creationId xmlns:a16="http://schemas.microsoft.com/office/drawing/2014/main" id="{E9E04750-7FDF-4F32-8746-BAD04DEEDF95}"/>
              </a:ext>
            </a:extLst>
          </p:cNvPr>
          <p:cNvSpPr>
            <a:spLocks noGrp="1"/>
          </p:cNvSpPr>
          <p:nvPr>
            <p:ph type="body" sz="quarter" idx="16"/>
          </p:nvPr>
        </p:nvSpPr>
        <p:spPr/>
        <p:txBody>
          <a:bodyPr/>
          <a:lstStyle/>
          <a:p>
            <a:endParaRPr lang="en-US" dirty="0"/>
          </a:p>
          <a:p>
            <a:endParaRPr lang="en-US" dirty="0"/>
          </a:p>
          <a:p>
            <a:r>
              <a:rPr lang="en-US" dirty="0"/>
              <a:t>August 2021</a:t>
            </a:r>
          </a:p>
        </p:txBody>
      </p:sp>
    </p:spTree>
    <p:extLst>
      <p:ext uri="{BB962C8B-B14F-4D97-AF65-F5344CB8AC3E}">
        <p14:creationId xmlns:p14="http://schemas.microsoft.com/office/powerpoint/2010/main" val="2829609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569B1-B7A6-42CE-BFF2-ED142F2FBCD4}"/>
              </a:ext>
            </a:extLst>
          </p:cNvPr>
          <p:cNvSpPr>
            <a:spLocks noGrp="1"/>
          </p:cNvSpPr>
          <p:nvPr>
            <p:ph type="title"/>
          </p:nvPr>
        </p:nvSpPr>
        <p:spPr/>
        <p:txBody>
          <a:bodyPr/>
          <a:lstStyle/>
          <a:p>
            <a:r>
              <a:rPr kumimoji="0" lang="en-US" sz="4400" b="1" i="0" u="none" strike="noStrike" kern="1200" cap="none" spc="0" normalizeH="0" baseline="0" noProof="0" dirty="0">
                <a:ln>
                  <a:noFill/>
                </a:ln>
                <a:solidFill>
                  <a:srgbClr val="05579D"/>
                </a:solidFill>
                <a:effectLst/>
                <a:uLnTx/>
                <a:uFillTx/>
                <a:latin typeface="Calibri" panose="020F0502020204030204" pitchFamily="34" charset="0"/>
                <a:ea typeface="+mj-ea"/>
                <a:cs typeface="Calibri" panose="020F0502020204030204" pitchFamily="34" charset="0"/>
              </a:rPr>
              <a:t>Indicator 3A Baseline: Two Options</a:t>
            </a:r>
            <a:endParaRPr lang="en-US" dirty="0"/>
          </a:p>
        </p:txBody>
      </p:sp>
      <p:sp>
        <p:nvSpPr>
          <p:cNvPr id="4" name="Slide Number Placeholder 3">
            <a:extLst>
              <a:ext uri="{FF2B5EF4-FFF2-40B4-BE49-F238E27FC236}">
                <a16:creationId xmlns:a16="http://schemas.microsoft.com/office/drawing/2014/main" id="{F09C4366-9FEC-4706-A48C-A7C8E5F1BE60}"/>
              </a:ext>
            </a:extLst>
          </p:cNvPr>
          <p:cNvSpPr>
            <a:spLocks noGrp="1"/>
          </p:cNvSpPr>
          <p:nvPr>
            <p:ph type="sldNum" sz="quarter" idx="4"/>
          </p:nvPr>
        </p:nvSpPr>
        <p:spPr/>
        <p:txBody>
          <a:bodyPr/>
          <a:lstStyle/>
          <a:p>
            <a:fld id="{53A591CA-5CCE-2347-919F-ADE8113BB43B}" type="slidenum">
              <a:rPr lang="en-US" smtClean="0"/>
              <a:pPr/>
              <a:t>10</a:t>
            </a:fld>
            <a:endParaRPr lang="en-US" dirty="0"/>
          </a:p>
        </p:txBody>
      </p:sp>
      <p:graphicFrame>
        <p:nvGraphicFramePr>
          <p:cNvPr id="5" name="Content Placeholder 5">
            <a:extLst>
              <a:ext uri="{FF2B5EF4-FFF2-40B4-BE49-F238E27FC236}">
                <a16:creationId xmlns:a16="http://schemas.microsoft.com/office/drawing/2014/main" id="{1D30AEC0-5F8E-4EF8-8E20-65E436D3D217}"/>
              </a:ext>
            </a:extLst>
          </p:cNvPr>
          <p:cNvGraphicFramePr>
            <a:graphicFrameLocks noGrp="1"/>
          </p:cNvGraphicFramePr>
          <p:nvPr>
            <p:ph sz="half" idx="1"/>
            <p:extLst>
              <p:ext uri="{D42A27DB-BD31-4B8C-83A1-F6EECF244321}">
                <p14:modId xmlns:p14="http://schemas.microsoft.com/office/powerpoint/2010/main" val="2884253868"/>
              </p:ext>
            </p:extLst>
          </p:nvPr>
        </p:nvGraphicFramePr>
        <p:xfrm>
          <a:off x="838200" y="1244600"/>
          <a:ext cx="5181600" cy="42672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5">
            <a:extLst>
              <a:ext uri="{FF2B5EF4-FFF2-40B4-BE49-F238E27FC236}">
                <a16:creationId xmlns:a16="http://schemas.microsoft.com/office/drawing/2014/main" id="{B57817BE-D870-44D2-89E7-DA20E9BCF55F}"/>
              </a:ext>
            </a:extLst>
          </p:cNvPr>
          <p:cNvGraphicFramePr>
            <a:graphicFrameLocks/>
          </p:cNvGraphicFramePr>
          <p:nvPr/>
        </p:nvGraphicFramePr>
        <p:xfrm>
          <a:off x="6172200" y="1130300"/>
          <a:ext cx="5181600" cy="438150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552702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B87BB-58B8-47F0-82AE-60E232BB4C4D}"/>
              </a:ext>
            </a:extLst>
          </p:cNvPr>
          <p:cNvSpPr>
            <a:spLocks noGrp="1"/>
          </p:cNvSpPr>
          <p:nvPr>
            <p:ph type="title"/>
          </p:nvPr>
        </p:nvSpPr>
        <p:spPr/>
        <p:txBody>
          <a:bodyPr/>
          <a:lstStyle/>
          <a:p>
            <a:r>
              <a:rPr kumimoji="0" lang="en-US" sz="4400" b="1" i="0" u="none" strike="noStrike" kern="1200" cap="none" spc="0" normalizeH="0" baseline="0" noProof="0" dirty="0">
                <a:ln>
                  <a:noFill/>
                </a:ln>
                <a:solidFill>
                  <a:srgbClr val="05579D"/>
                </a:solidFill>
                <a:effectLst/>
                <a:uLnTx/>
                <a:uFillTx/>
                <a:latin typeface="Calibri" panose="020F0502020204030204" pitchFamily="34" charset="0"/>
                <a:ea typeface="+mj-ea"/>
                <a:cs typeface="Calibri" panose="020F0502020204030204" pitchFamily="34" charset="0"/>
              </a:rPr>
              <a:t>Indicator 3B and 3C Baseline Setting</a:t>
            </a:r>
            <a:endParaRPr lang="en-US" dirty="0"/>
          </a:p>
        </p:txBody>
      </p:sp>
      <p:sp>
        <p:nvSpPr>
          <p:cNvPr id="4" name="Slide Number Placeholder 3">
            <a:extLst>
              <a:ext uri="{FF2B5EF4-FFF2-40B4-BE49-F238E27FC236}">
                <a16:creationId xmlns:a16="http://schemas.microsoft.com/office/drawing/2014/main" id="{274819E5-6282-460B-93C5-DA79A019319E}"/>
              </a:ext>
            </a:extLst>
          </p:cNvPr>
          <p:cNvSpPr>
            <a:spLocks noGrp="1"/>
          </p:cNvSpPr>
          <p:nvPr>
            <p:ph type="sldNum" sz="quarter" idx="4"/>
          </p:nvPr>
        </p:nvSpPr>
        <p:spPr/>
        <p:txBody>
          <a:bodyPr/>
          <a:lstStyle/>
          <a:p>
            <a:fld id="{53A591CA-5CCE-2347-919F-ADE8113BB43B}" type="slidenum">
              <a:rPr lang="en-US" smtClean="0"/>
              <a:pPr/>
              <a:t>11</a:t>
            </a:fld>
            <a:endParaRPr lang="en-US" dirty="0"/>
          </a:p>
        </p:txBody>
      </p:sp>
      <p:graphicFrame>
        <p:nvGraphicFramePr>
          <p:cNvPr id="5" name="Content Placeholder 7" descr="Information about Baseline Setting for 3B and 3C is grouped by two headings. 1. Establish baselines. Action steps listed: Review historical state data trends (e.g., last three years or national norms).&#10;Determine if baselines will be the same for all reported grades. &#10;Determine if baselines will be the same for mathematics and reading/language arts.&#10;&#10;2. Additional Considerations. Listed Considerations: What is the impact of missing 2019-20 statewide assessments on trend data?&#10;What is the impact of COVID 19 on student knowledge and skills on the 2020-21 statewide assessment results?&#10;What is impact on proficiency rates removing alternate assessment proficiency scores?&#10;&#10;">
            <a:extLst>
              <a:ext uri="{FF2B5EF4-FFF2-40B4-BE49-F238E27FC236}">
                <a16:creationId xmlns:a16="http://schemas.microsoft.com/office/drawing/2014/main" id="{9129DD77-C97B-40FB-90D1-3F1B303507FB}"/>
              </a:ext>
            </a:extLst>
          </p:cNvPr>
          <p:cNvGraphicFramePr>
            <a:graphicFrameLocks noGrp="1"/>
          </p:cNvGraphicFramePr>
          <p:nvPr>
            <p:ph idx="1"/>
            <p:extLst>
              <p:ext uri="{D42A27DB-BD31-4B8C-83A1-F6EECF244321}">
                <p14:modId xmlns:p14="http://schemas.microsoft.com/office/powerpoint/2010/main" val="321990673"/>
              </p:ext>
            </p:extLst>
          </p:nvPr>
        </p:nvGraphicFramePr>
        <p:xfrm>
          <a:off x="562628" y="1385938"/>
          <a:ext cx="10515600" cy="41281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16375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C9B5C-BA8A-459B-A6CB-4B411F39D9CF}"/>
              </a:ext>
            </a:extLst>
          </p:cNvPr>
          <p:cNvSpPr>
            <a:spLocks noGrp="1"/>
          </p:cNvSpPr>
          <p:nvPr>
            <p:ph type="title"/>
          </p:nvPr>
        </p:nvSpPr>
        <p:spPr/>
        <p:txBody>
          <a:bodyPr/>
          <a:lstStyle/>
          <a:p>
            <a:r>
              <a:rPr kumimoji="0" lang="en-US" sz="4400" b="1" i="0" u="none" strike="noStrike" kern="1200" cap="none" spc="0" normalizeH="0" baseline="0" noProof="0" dirty="0">
                <a:ln>
                  <a:noFill/>
                </a:ln>
                <a:solidFill>
                  <a:srgbClr val="05579D"/>
                </a:solidFill>
                <a:effectLst/>
                <a:uLnTx/>
                <a:uFillTx/>
                <a:latin typeface="Calibri" panose="020F0502020204030204" pitchFamily="34" charset="0"/>
                <a:ea typeface="+mj-ea"/>
                <a:cs typeface="Calibri" panose="020F0502020204030204" pitchFamily="34" charset="0"/>
              </a:rPr>
              <a:t>Indicator 3D Baseline Setting</a:t>
            </a:r>
            <a:endParaRPr lang="en-US" dirty="0"/>
          </a:p>
        </p:txBody>
      </p:sp>
      <p:sp>
        <p:nvSpPr>
          <p:cNvPr id="4" name="Slide Number Placeholder 3">
            <a:extLst>
              <a:ext uri="{FF2B5EF4-FFF2-40B4-BE49-F238E27FC236}">
                <a16:creationId xmlns:a16="http://schemas.microsoft.com/office/drawing/2014/main" id="{F511807D-DE64-4BE4-B596-37639B0E5EB1}"/>
              </a:ext>
            </a:extLst>
          </p:cNvPr>
          <p:cNvSpPr>
            <a:spLocks noGrp="1"/>
          </p:cNvSpPr>
          <p:nvPr>
            <p:ph type="sldNum" sz="quarter" idx="4"/>
          </p:nvPr>
        </p:nvSpPr>
        <p:spPr/>
        <p:txBody>
          <a:bodyPr/>
          <a:lstStyle/>
          <a:p>
            <a:fld id="{53A591CA-5CCE-2347-919F-ADE8113BB43B}" type="slidenum">
              <a:rPr lang="en-US" smtClean="0"/>
              <a:pPr/>
              <a:t>12</a:t>
            </a:fld>
            <a:endParaRPr lang="en-US" dirty="0"/>
          </a:p>
        </p:txBody>
      </p:sp>
      <p:graphicFrame>
        <p:nvGraphicFramePr>
          <p:cNvPr id="5" name="Content Placeholder 7" descr="nformation about Baseline Setting for 3B and 3C is grouped by two headings. 1. Establish baselines. Action steps listed: Calculate the gap in proficiency rates for students with disabilities and students without disabilities in reading/language arts and mathematics at grades 4, 8, and high. Review historical state data trends (e.g., last three years or national norms).&#10;Determine if baselines will be the same for all reported grades.&#10;Determine if baselines will be the same for mathematics and reading/language arts.&#10;&#10;2. Additional Considerations. Listed Considerations: What is the impact of missing 2019-20 statewide assessments on trend data?&#10;What is the impact of COVID 19 on student knowledge and skills on the 2020-21 statewide assessment results?&#10;&#10;">
            <a:extLst>
              <a:ext uri="{FF2B5EF4-FFF2-40B4-BE49-F238E27FC236}">
                <a16:creationId xmlns:a16="http://schemas.microsoft.com/office/drawing/2014/main" id="{5E31A22D-5960-4CAE-8293-1D2172296D00}"/>
              </a:ext>
            </a:extLst>
          </p:cNvPr>
          <p:cNvGraphicFramePr>
            <a:graphicFrameLocks noGrp="1"/>
          </p:cNvGraphicFramePr>
          <p:nvPr>
            <p:ph idx="1"/>
            <p:extLst>
              <p:ext uri="{D42A27DB-BD31-4B8C-83A1-F6EECF244321}">
                <p14:modId xmlns:p14="http://schemas.microsoft.com/office/powerpoint/2010/main" val="8500867"/>
              </p:ext>
            </p:extLst>
          </p:nvPr>
        </p:nvGraphicFramePr>
        <p:xfrm>
          <a:off x="487472" y="1383633"/>
          <a:ext cx="10515600" cy="41281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63784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E2A41-08E4-4AA0-A9F5-6AB60D5A9B54}"/>
              </a:ext>
            </a:extLst>
          </p:cNvPr>
          <p:cNvSpPr>
            <a:spLocks noGrp="1"/>
          </p:cNvSpPr>
          <p:nvPr>
            <p:ph type="title"/>
          </p:nvPr>
        </p:nvSpPr>
        <p:spPr/>
        <p:txBody>
          <a:bodyPr/>
          <a:lstStyle/>
          <a:p>
            <a:r>
              <a:rPr kumimoji="0" lang="en-US" sz="4400" b="1" i="0" u="none" strike="noStrike" kern="1200" cap="none" spc="0" normalizeH="0" baseline="0" noProof="0" dirty="0">
                <a:ln>
                  <a:noFill/>
                </a:ln>
                <a:solidFill>
                  <a:srgbClr val="01579B"/>
                </a:solidFill>
                <a:effectLst/>
                <a:uLnTx/>
                <a:uFillTx/>
                <a:latin typeface="Calibri" panose="020F0502020204030204" pitchFamily="34" charset="0"/>
                <a:ea typeface="+mj-ea"/>
                <a:cs typeface="Calibri" panose="020F0502020204030204" pitchFamily="34" charset="0"/>
              </a:rPr>
              <a:t>Indicator 3 Target Setting</a:t>
            </a:r>
            <a:endParaRPr lang="en-US" dirty="0"/>
          </a:p>
        </p:txBody>
      </p:sp>
      <p:sp>
        <p:nvSpPr>
          <p:cNvPr id="3" name="Content Placeholder 2">
            <a:extLst>
              <a:ext uri="{FF2B5EF4-FFF2-40B4-BE49-F238E27FC236}">
                <a16:creationId xmlns:a16="http://schemas.microsoft.com/office/drawing/2014/main" id="{9293BA7B-EB00-4207-ABD4-E95C7F4531FD}"/>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
                <a:srgbClr val="26847A"/>
              </a:buClr>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Targets should be rigorous and based on the advice of stakeholders</a:t>
            </a:r>
          </a:p>
          <a:p>
            <a:pPr marL="228600" marR="0" lvl="0" indent="-228600" algn="l" defTabSz="914400" rtl="0" eaLnBrk="1" fontAlgn="auto" latinLnBrk="0" hangingPunct="1">
              <a:lnSpc>
                <a:spcPct val="90000"/>
              </a:lnSpc>
              <a:spcBef>
                <a:spcPts val="1000"/>
              </a:spcBef>
              <a:spcAft>
                <a:spcPts val="0"/>
              </a:spcAft>
              <a:buClr>
                <a:srgbClr val="26847A"/>
              </a:buClr>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Calibri"/>
              </a:rPr>
              <a:t>Targets must cover the years of the SPP (FFY 2020</a:t>
            </a:r>
            <a:r>
              <a:rPr kumimoji="0" lang="en-US" sz="2800" b="0" i="0" u="none" strike="noStrike" kern="1200" cap="none" spc="0" normalizeH="0" baseline="0" noProof="0" dirty="0">
                <a:ln>
                  <a:noFill/>
                </a:ln>
                <a:solidFill>
                  <a:srgbClr val="000000"/>
                </a:solidFill>
                <a:effectLst/>
                <a:uLnTx/>
                <a:uFillTx/>
                <a:latin typeface="Calibri"/>
                <a:ea typeface="+mn-ea"/>
                <a:cs typeface="Calibri"/>
              </a:rPr>
              <a:t>–</a:t>
            </a:r>
            <a:r>
              <a:rPr kumimoji="0" lang="en-US" sz="2800" b="0" i="0" u="none" strike="noStrike" kern="1200" cap="none" spc="0" normalizeH="0" baseline="0" noProof="0" dirty="0">
                <a:ln>
                  <a:noFill/>
                </a:ln>
                <a:solidFill>
                  <a:prstClr val="black"/>
                </a:solidFill>
                <a:effectLst/>
                <a:uLnTx/>
                <a:uFillTx/>
                <a:latin typeface="Calibri"/>
                <a:ea typeface="+mn-ea"/>
                <a:cs typeface="Calibri"/>
              </a:rPr>
              <a:t>2025) </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
                <a:srgbClr val="26847A"/>
              </a:buClr>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States can establish FFY 2020–2025 targets that are lower than the targets from FFY 2016–2019 </a:t>
            </a:r>
          </a:p>
          <a:p>
            <a:pPr marL="517525" marR="0" lvl="1" indent="-222250" algn="l" defTabSz="914400" rtl="0" eaLnBrk="1" fontAlgn="auto" latinLnBrk="0" hangingPunct="1">
              <a:lnSpc>
                <a:spcPct val="90000"/>
              </a:lnSpc>
              <a:spcBef>
                <a:spcPts val="500"/>
              </a:spcBef>
              <a:spcAft>
                <a:spcPts val="0"/>
              </a:spcAft>
              <a:buClr>
                <a:srgbClr val="26847A"/>
              </a:buClr>
              <a:buSzTx/>
              <a:buFont typeface="System Font Regular"/>
              <a:buChar char="−"/>
              <a:tabLst/>
              <a:defRPr/>
            </a:pPr>
            <a:r>
              <a:rPr kumimoji="0" lang="en-US" sz="2400" b="0" i="0" u="none" strike="noStrike" kern="1200" cap="none" spc="0" normalizeH="0" baseline="0" noProof="0" dirty="0">
                <a:ln>
                  <a:noFill/>
                </a:ln>
                <a:solidFill>
                  <a:srgbClr val="000000"/>
                </a:solidFill>
                <a:effectLst/>
                <a:uLnTx/>
                <a:uFillTx/>
                <a:latin typeface="Calibri"/>
                <a:ea typeface="+mn-ea"/>
                <a:cs typeface="Calibri"/>
              </a:rPr>
              <a:t>OSEP encourages state</a:t>
            </a:r>
            <a:r>
              <a:rPr kumimoji="0" lang="en-US" sz="2400" b="0" i="0" u="none" strike="noStrike" kern="1200" cap="none" spc="0" normalizeH="0" baseline="0" noProof="0" dirty="0">
                <a:ln>
                  <a:noFill/>
                </a:ln>
                <a:solidFill>
                  <a:prstClr val="black"/>
                </a:solidFill>
                <a:effectLst/>
                <a:uLnTx/>
                <a:uFillTx/>
                <a:latin typeface="Calibri"/>
                <a:ea typeface="+mn-ea"/>
                <a:cs typeface="Calibri"/>
              </a:rPr>
              <a:t>s</a:t>
            </a:r>
            <a:r>
              <a:rPr kumimoji="0" lang="en-US" sz="2400" b="0" i="0" u="none" strike="noStrike" kern="1200" cap="none" spc="0" normalizeH="0" baseline="0" noProof="0" dirty="0">
                <a:ln>
                  <a:noFill/>
                </a:ln>
                <a:solidFill>
                  <a:srgbClr val="000000"/>
                </a:solidFill>
                <a:effectLst/>
                <a:uLnTx/>
                <a:uFillTx/>
                <a:latin typeface="Calibri"/>
                <a:ea typeface="+mn-ea"/>
                <a:cs typeface="Calibri"/>
              </a:rPr>
              <a:t> to provide information regarding this decision in their narratives </a:t>
            </a:r>
            <a:endParaRPr kumimoji="0" lang="en-US"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0" indent="0">
              <a:buNone/>
            </a:pPr>
            <a:endParaRPr lang="en-US" dirty="0"/>
          </a:p>
        </p:txBody>
      </p:sp>
      <p:sp>
        <p:nvSpPr>
          <p:cNvPr id="4" name="Slide Number Placeholder 3">
            <a:extLst>
              <a:ext uri="{FF2B5EF4-FFF2-40B4-BE49-F238E27FC236}">
                <a16:creationId xmlns:a16="http://schemas.microsoft.com/office/drawing/2014/main" id="{1AFC8E44-BAF4-4B95-8E40-DCEA584FF8E2}"/>
              </a:ext>
            </a:extLst>
          </p:cNvPr>
          <p:cNvSpPr>
            <a:spLocks noGrp="1"/>
          </p:cNvSpPr>
          <p:nvPr>
            <p:ph type="sldNum" sz="quarter" idx="4"/>
          </p:nvPr>
        </p:nvSpPr>
        <p:spPr/>
        <p:txBody>
          <a:bodyPr/>
          <a:lstStyle/>
          <a:p>
            <a:fld id="{53A591CA-5CCE-2347-919F-ADE8113BB43B}" type="slidenum">
              <a:rPr lang="en-US" smtClean="0"/>
              <a:pPr/>
              <a:t>13</a:t>
            </a:fld>
            <a:endParaRPr lang="en-US" dirty="0"/>
          </a:p>
        </p:txBody>
      </p:sp>
    </p:spTree>
    <p:extLst>
      <p:ext uri="{BB962C8B-B14F-4D97-AF65-F5344CB8AC3E}">
        <p14:creationId xmlns:p14="http://schemas.microsoft.com/office/powerpoint/2010/main" val="2498330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CF175-B670-4B84-B30D-E523341B2126}"/>
              </a:ext>
            </a:extLst>
          </p:cNvPr>
          <p:cNvSpPr>
            <a:spLocks noGrp="1"/>
          </p:cNvSpPr>
          <p:nvPr>
            <p:ph type="title"/>
          </p:nvPr>
        </p:nvSpPr>
        <p:spPr/>
        <p:txBody>
          <a:bodyPr/>
          <a:lstStyle/>
          <a:p>
            <a:r>
              <a:rPr kumimoji="0" lang="en-US" sz="4400" b="1" i="0" u="none" strike="noStrike" kern="1200" cap="none" spc="0" normalizeH="0" baseline="0" noProof="0" dirty="0">
                <a:ln>
                  <a:noFill/>
                </a:ln>
                <a:solidFill>
                  <a:srgbClr val="01579B"/>
                </a:solidFill>
                <a:effectLst/>
                <a:uLnTx/>
                <a:uFillTx/>
                <a:latin typeface="Calibri"/>
                <a:ea typeface="+mj-ea"/>
                <a:cs typeface="Calibri"/>
              </a:rPr>
              <a:t>Indicator 3 Target Setting (cont.)</a:t>
            </a:r>
            <a:endParaRPr lang="en-US" dirty="0"/>
          </a:p>
        </p:txBody>
      </p:sp>
      <p:sp>
        <p:nvSpPr>
          <p:cNvPr id="3" name="Content Placeholder 2">
            <a:extLst>
              <a:ext uri="{FF2B5EF4-FFF2-40B4-BE49-F238E27FC236}">
                <a16:creationId xmlns:a16="http://schemas.microsoft.com/office/drawing/2014/main" id="{3A62FA60-7289-4B70-95F2-1D86CD54C8A1}"/>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
                <a:srgbClr val="26847A"/>
              </a:buClr>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Calibri"/>
                <a:ea typeface="+mn-ea"/>
                <a:cs typeface="Calibri"/>
              </a:rPr>
              <a:t>Generally, targets are not approvable if they do not show improvement over baseline</a:t>
            </a:r>
            <a:endParaRPr kumimoji="0" lang="en-US" sz="2800" b="0" i="0" u="none" strike="noStrike" kern="1200" cap="none" spc="0" normalizeH="0" baseline="0" noProof="0" dirty="0">
              <a:ln>
                <a:noFill/>
              </a:ln>
              <a:solidFill>
                <a:srgbClr val="05579D"/>
              </a:solidFill>
              <a:effectLst/>
              <a:uLnTx/>
              <a:uFillTx/>
              <a:latin typeface="Calibri" panose="020F0502020204030204" pitchFamily="34" charset="0"/>
              <a:ea typeface="+mn-ea"/>
              <a:cs typeface="Calibri" panose="020F0502020204030204" pitchFamily="34" charset="0"/>
            </a:endParaRPr>
          </a:p>
          <a:p>
            <a:pPr marL="517525" marR="0" lvl="1" indent="-222250" algn="l" defTabSz="914400" rtl="0" eaLnBrk="1" fontAlgn="auto" latinLnBrk="0" hangingPunct="1">
              <a:lnSpc>
                <a:spcPct val="90000"/>
              </a:lnSpc>
              <a:spcBef>
                <a:spcPts val="500"/>
              </a:spcBef>
              <a:spcAft>
                <a:spcPts val="0"/>
              </a:spcAft>
              <a:buClr>
                <a:srgbClr val="26847A"/>
              </a:buClr>
              <a:buSzTx/>
              <a:buFont typeface="System Font Regular"/>
              <a:buChar char="−"/>
              <a:tabLst/>
              <a:defRPr/>
            </a:pPr>
            <a:r>
              <a:rPr kumimoji="0" lang="en-US" sz="2800" b="0" i="0" u="none" strike="noStrike" kern="1200" cap="none" spc="0" normalizeH="0" baseline="0" noProof="0" dirty="0">
                <a:ln>
                  <a:noFill/>
                </a:ln>
                <a:solidFill>
                  <a:srgbClr val="000000"/>
                </a:solidFill>
                <a:effectLst/>
                <a:uLnTx/>
                <a:uFillTx/>
                <a:latin typeface="Calibri"/>
                <a:ea typeface="+mn-ea"/>
                <a:cs typeface="Calibri"/>
              </a:rPr>
              <a:t>OSEP has allowed states to set targets that do not reflect improvement over baseline for 3A </a:t>
            </a:r>
            <a:endParaRPr kumimoji="0" lang="en-US" sz="2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517525" marR="0" lvl="1" indent="-222250" algn="l" defTabSz="914400" rtl="0" eaLnBrk="1" fontAlgn="auto" latinLnBrk="0" hangingPunct="1">
              <a:lnSpc>
                <a:spcPct val="90000"/>
              </a:lnSpc>
              <a:spcBef>
                <a:spcPts val="500"/>
              </a:spcBef>
              <a:spcAft>
                <a:spcPts val="0"/>
              </a:spcAft>
              <a:buClr>
                <a:srgbClr val="26847A"/>
              </a:buClr>
              <a:buSzTx/>
              <a:buFont typeface="System Font Regular"/>
              <a:buChar char="−"/>
              <a:tabLst/>
              <a:defRPr/>
            </a:pPr>
            <a:r>
              <a:rPr kumimoji="0" lang="en-US" sz="2800" b="0" i="0" u="none" strike="noStrike" kern="1200" cap="none" spc="0" normalizeH="0" baseline="0" noProof="0" dirty="0">
                <a:ln>
                  <a:noFill/>
                </a:ln>
                <a:solidFill>
                  <a:srgbClr val="000000"/>
                </a:solidFill>
                <a:effectLst/>
                <a:uLnTx/>
                <a:uFillTx/>
                <a:latin typeface="Calibri"/>
                <a:ea typeface="+mn-ea"/>
                <a:cs typeface="Calibri"/>
              </a:rPr>
              <a:t>“…the FFY 2025 target does not need to show improvement over baseline if the FFY 2025 target is at least 95%” (Universal Technical Assistance for Federal Fiscal Year </a:t>
            </a:r>
            <a:r>
              <a:rPr kumimoji="0" lang="en-US" sz="2800" b="0" i="0" u="none" strike="noStrike" kern="1200" cap="none" spc="0" normalizeH="0" baseline="0" noProof="0" dirty="0">
                <a:ln>
                  <a:noFill/>
                </a:ln>
                <a:effectLst/>
                <a:uLnTx/>
                <a:uFillTx/>
                <a:latin typeface="Calibri"/>
                <a:ea typeface="+mn-ea"/>
                <a:cs typeface="Calibri"/>
              </a:rPr>
              <a:t>[FFY</a:t>
            </a:r>
            <a:r>
              <a:rPr kumimoji="0" lang="en-US" sz="2800" b="0" i="0" u="none" kern="1200" cap="none" spc="0" normalizeH="0" noProof="0" dirty="0">
                <a:ln>
                  <a:noFill/>
                </a:ln>
                <a:effectLst/>
                <a:uLnTx/>
                <a:uFillTx/>
                <a:latin typeface="Calibri"/>
                <a:ea typeface="+mn-ea"/>
                <a:cs typeface="Calibri"/>
              </a:rPr>
              <a:t>]</a:t>
            </a:r>
            <a:r>
              <a:rPr kumimoji="0" lang="en-US" sz="2800" b="0" i="0" u="none" strike="noStrike" kern="1200" cap="none" spc="0" normalizeH="0" baseline="0" noProof="0" dirty="0">
                <a:ln>
                  <a:noFill/>
                </a:ln>
                <a:effectLst/>
                <a:uLnTx/>
                <a:uFillTx/>
                <a:latin typeface="Calibri"/>
                <a:ea typeface="+mn-ea"/>
                <a:cs typeface="Calibri"/>
              </a:rPr>
              <a:t> </a:t>
            </a:r>
            <a:r>
              <a:rPr kumimoji="0" lang="en-US" sz="2800" b="0" i="0" u="none" strike="noStrike" kern="1200" cap="none" spc="0" normalizeH="0" baseline="0" noProof="0" dirty="0">
                <a:ln>
                  <a:noFill/>
                </a:ln>
                <a:solidFill>
                  <a:srgbClr val="000000"/>
                </a:solidFill>
                <a:effectLst/>
                <a:uLnTx/>
                <a:uFillTx/>
                <a:latin typeface="Calibri"/>
                <a:ea typeface="+mn-ea"/>
                <a:cs typeface="Calibri"/>
              </a:rPr>
              <a:t>2020-25, pg. 2)</a:t>
            </a:r>
            <a:endParaRPr kumimoji="0" lang="en-US" sz="2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517525" marR="0" lvl="1" indent="-222250" algn="l" defTabSz="914400" rtl="0" eaLnBrk="1" fontAlgn="auto" latinLnBrk="0" hangingPunct="1">
              <a:lnSpc>
                <a:spcPct val="90000"/>
              </a:lnSpc>
              <a:spcBef>
                <a:spcPts val="500"/>
              </a:spcBef>
              <a:spcAft>
                <a:spcPts val="0"/>
              </a:spcAft>
              <a:buClr>
                <a:srgbClr val="26847A"/>
              </a:buClr>
              <a:buSzTx/>
              <a:buFont typeface="System Font Regular"/>
              <a:buChar char="−"/>
              <a:tabLst/>
              <a:defRPr/>
            </a:pPr>
            <a:endParaRPr kumimoji="0" lang="en-US"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DF8E9172-0409-4585-A820-4B8E473029D6}"/>
              </a:ext>
            </a:extLst>
          </p:cNvPr>
          <p:cNvSpPr>
            <a:spLocks noGrp="1"/>
          </p:cNvSpPr>
          <p:nvPr>
            <p:ph type="sldNum" sz="quarter" idx="4"/>
          </p:nvPr>
        </p:nvSpPr>
        <p:spPr/>
        <p:txBody>
          <a:bodyPr/>
          <a:lstStyle/>
          <a:p>
            <a:fld id="{53A591CA-5CCE-2347-919F-ADE8113BB43B}" type="slidenum">
              <a:rPr lang="en-US" smtClean="0"/>
              <a:pPr/>
              <a:t>14</a:t>
            </a:fld>
            <a:endParaRPr lang="en-US" dirty="0"/>
          </a:p>
        </p:txBody>
      </p:sp>
    </p:spTree>
    <p:extLst>
      <p:ext uri="{BB962C8B-B14F-4D97-AF65-F5344CB8AC3E}">
        <p14:creationId xmlns:p14="http://schemas.microsoft.com/office/powerpoint/2010/main" val="24570388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60A89-3956-4964-8288-0B1D8F25850D}"/>
              </a:ext>
            </a:extLst>
          </p:cNvPr>
          <p:cNvSpPr>
            <a:spLocks noGrp="1"/>
          </p:cNvSpPr>
          <p:nvPr>
            <p:ph type="title"/>
          </p:nvPr>
        </p:nvSpPr>
        <p:spPr>
          <a:xfrm>
            <a:off x="838200" y="227339"/>
            <a:ext cx="10911214" cy="1325563"/>
          </a:xfrm>
        </p:spPr>
        <p:txBody>
          <a:bodyPr>
            <a:normAutofit/>
          </a:bodyPr>
          <a:lstStyle/>
          <a:p>
            <a:r>
              <a:rPr kumimoji="0" lang="en-US" sz="4400" b="1" i="0" u="none" strike="noStrike" kern="1200" cap="none" spc="0" normalizeH="0" baseline="0" noProof="0" dirty="0">
                <a:ln>
                  <a:noFill/>
                </a:ln>
                <a:solidFill>
                  <a:srgbClr val="01579B"/>
                </a:solidFill>
                <a:effectLst/>
                <a:uLnTx/>
                <a:uFillTx/>
                <a:latin typeface="Calibri" panose="020F0502020204030204" pitchFamily="34" charset="0"/>
                <a:ea typeface="+mj-ea"/>
                <a:cs typeface="Calibri" panose="020F0502020204030204" pitchFamily="34" charset="0"/>
              </a:rPr>
              <a:t>Indicator 3A Target Setting: Participation Rates </a:t>
            </a:r>
            <a:endParaRPr lang="en-US" sz="4400" dirty="0"/>
          </a:p>
        </p:txBody>
      </p:sp>
      <p:sp>
        <p:nvSpPr>
          <p:cNvPr id="3" name="Slide Number Placeholder 2">
            <a:extLst>
              <a:ext uri="{FF2B5EF4-FFF2-40B4-BE49-F238E27FC236}">
                <a16:creationId xmlns:a16="http://schemas.microsoft.com/office/drawing/2014/main" id="{71FFDEEF-3875-47B0-9405-8D686FE21A68}"/>
              </a:ext>
            </a:extLst>
          </p:cNvPr>
          <p:cNvSpPr>
            <a:spLocks noGrp="1"/>
          </p:cNvSpPr>
          <p:nvPr>
            <p:ph type="sldNum" sz="quarter" idx="4"/>
          </p:nvPr>
        </p:nvSpPr>
        <p:spPr/>
        <p:txBody>
          <a:bodyPr/>
          <a:lstStyle/>
          <a:p>
            <a:fld id="{53A591CA-5CCE-2347-919F-ADE8113BB43B}" type="slidenum">
              <a:rPr lang="en-US" smtClean="0"/>
              <a:pPr/>
              <a:t>15</a:t>
            </a:fld>
            <a:endParaRPr lang="en-US" dirty="0"/>
          </a:p>
        </p:txBody>
      </p:sp>
      <p:grpSp>
        <p:nvGrpSpPr>
          <p:cNvPr id="5" name="Group 4" descr="Header row providing overall topic: Example methods for calculating the target. Five columns beneath each contain different a different method. &#10;Column 1. Eyeball method: Growth or change from year to year:&#10; Calculate the average change in proficiency gap from year to year in past years and add to the baseline and year to year targets. &#10;&#10; Look at data and make an educated guess about the approximate magnitude of relevant statistics.&#10;&#10;Column 2. Trendlines: &#10;Look at trend line data to predict where the data should be in future years&#10;&#10;Column 3: Growth or change from year to year:&#10; Calculate the average growth/change from year to year in past years and add to the baseline and year to year targets. &#10;&#10;&#10;Column 4: Percent Decrease:&#10; Decrease the proficiency gap by a set percent (i.e.., 3% each year) or percentage points (i.e.., 3 percentage points) every year.&#10;&#10;Column 5: Percent Decrease:&#10; Where are proficiency rates currently? Where do we want to be in 2025? In equal increments or increasingly rigorous targets?&#10;&#10;"/>
          <p:cNvGrpSpPr/>
          <p:nvPr/>
        </p:nvGrpSpPr>
        <p:grpSpPr>
          <a:xfrm>
            <a:off x="873560" y="1748289"/>
            <a:ext cx="10840491" cy="3788953"/>
            <a:chOff x="908922" y="1539875"/>
            <a:chExt cx="10840491" cy="3788953"/>
          </a:xfrm>
        </p:grpSpPr>
        <p:sp>
          <p:nvSpPr>
            <p:cNvPr id="6" name="Freeform 5"/>
            <p:cNvSpPr/>
            <p:nvPr/>
          </p:nvSpPr>
          <p:spPr>
            <a:xfrm>
              <a:off x="908922" y="1539875"/>
              <a:ext cx="10840491" cy="823593"/>
            </a:xfrm>
            <a:custGeom>
              <a:avLst/>
              <a:gdLst>
                <a:gd name="connsiteX0" fmla="*/ 0 w 10840491"/>
                <a:gd name="connsiteY0" fmla="*/ 0 h 823593"/>
                <a:gd name="connsiteX1" fmla="*/ 10840491 w 10840491"/>
                <a:gd name="connsiteY1" fmla="*/ 0 h 823593"/>
                <a:gd name="connsiteX2" fmla="*/ 10840491 w 10840491"/>
                <a:gd name="connsiteY2" fmla="*/ 823593 h 823593"/>
                <a:gd name="connsiteX3" fmla="*/ 0 w 10840491"/>
                <a:gd name="connsiteY3" fmla="*/ 823593 h 823593"/>
                <a:gd name="connsiteX4" fmla="*/ 0 w 10840491"/>
                <a:gd name="connsiteY4" fmla="*/ 0 h 8235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40491" h="823593">
                  <a:moveTo>
                    <a:pt x="0" y="0"/>
                  </a:moveTo>
                  <a:lnTo>
                    <a:pt x="10840491" y="0"/>
                  </a:lnTo>
                  <a:lnTo>
                    <a:pt x="10840491" y="823593"/>
                  </a:lnTo>
                  <a:lnTo>
                    <a:pt x="0" y="823593"/>
                  </a:lnTo>
                  <a:lnTo>
                    <a:pt x="0" y="0"/>
                  </a:lnTo>
                  <a:close/>
                </a:path>
              </a:pathLst>
            </a:custGeom>
          </p:spPr>
          <p:style>
            <a:lnRef idx="0">
              <a:schemeClr val="accen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hueOff val="0"/>
                <a:satOff val="0"/>
                <a:lumOff val="0"/>
                <a:alphaOff val="0"/>
              </a:schemeClr>
            </a:fontRef>
          </p:style>
          <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a:latin typeface="Calibri" panose="020F0502020204030204" pitchFamily="34" charset="0"/>
                  <a:cs typeface="Calibri" panose="020F0502020204030204" pitchFamily="34" charset="0"/>
                </a:rPr>
                <a:t>Example strategies for calculating the target</a:t>
              </a:r>
            </a:p>
          </p:txBody>
        </p:sp>
        <p:sp>
          <p:nvSpPr>
            <p:cNvPr id="7" name="Freeform 6"/>
            <p:cNvSpPr/>
            <p:nvPr/>
          </p:nvSpPr>
          <p:spPr>
            <a:xfrm>
              <a:off x="908922" y="2612490"/>
              <a:ext cx="2710122" cy="2716338"/>
            </a:xfrm>
            <a:custGeom>
              <a:avLst/>
              <a:gdLst>
                <a:gd name="connsiteX0" fmla="*/ 0 w 2710122"/>
                <a:gd name="connsiteY0" fmla="*/ 0 h 2716338"/>
                <a:gd name="connsiteX1" fmla="*/ 2710122 w 2710122"/>
                <a:gd name="connsiteY1" fmla="*/ 0 h 2716338"/>
                <a:gd name="connsiteX2" fmla="*/ 2710122 w 2710122"/>
                <a:gd name="connsiteY2" fmla="*/ 2716338 h 2716338"/>
                <a:gd name="connsiteX3" fmla="*/ 0 w 2710122"/>
                <a:gd name="connsiteY3" fmla="*/ 2716338 h 2716338"/>
                <a:gd name="connsiteX4" fmla="*/ 0 w 2710122"/>
                <a:gd name="connsiteY4" fmla="*/ 0 h 2716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0122" h="2716338">
                  <a:moveTo>
                    <a:pt x="0" y="0"/>
                  </a:moveTo>
                  <a:lnTo>
                    <a:pt x="2710122" y="0"/>
                  </a:lnTo>
                  <a:lnTo>
                    <a:pt x="2710122" y="2716338"/>
                  </a:lnTo>
                  <a:lnTo>
                    <a:pt x="0" y="2716338"/>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b="1" kern="1200" dirty="0">
                  <a:latin typeface="Calibri" panose="020F0502020204030204" pitchFamily="34" charset="0"/>
                  <a:cs typeface="Calibri" panose="020F0502020204030204" pitchFamily="34" charset="0"/>
                </a:rPr>
                <a:t>Constant participation rate: </a:t>
              </a:r>
            </a:p>
            <a:p>
              <a:pPr lvl="0" algn="l" defTabSz="800100">
                <a:lnSpc>
                  <a:spcPct val="90000"/>
                </a:lnSpc>
                <a:spcBef>
                  <a:spcPct val="0"/>
                </a:spcBef>
                <a:spcAft>
                  <a:spcPct val="35000"/>
                </a:spcAft>
              </a:pPr>
              <a:r>
                <a:rPr lang="en-US" sz="1800" kern="1200" dirty="0">
                  <a:latin typeface="Calibri" panose="020F0502020204030204" pitchFamily="34" charset="0"/>
                  <a:cs typeface="Calibri" panose="020F0502020204030204" pitchFamily="34" charset="0"/>
                </a:rPr>
                <a:t>Targets will be the same for grades 4, 8, and high school (e.g., all targets 95%).</a:t>
              </a:r>
            </a:p>
          </p:txBody>
        </p:sp>
        <p:sp>
          <p:nvSpPr>
            <p:cNvPr id="8" name="Freeform 7"/>
            <p:cNvSpPr/>
            <p:nvPr/>
          </p:nvSpPr>
          <p:spPr>
            <a:xfrm>
              <a:off x="3619045" y="2612490"/>
              <a:ext cx="2710122" cy="2716338"/>
            </a:xfrm>
            <a:custGeom>
              <a:avLst/>
              <a:gdLst>
                <a:gd name="connsiteX0" fmla="*/ 0 w 2710122"/>
                <a:gd name="connsiteY0" fmla="*/ 0 h 2716338"/>
                <a:gd name="connsiteX1" fmla="*/ 2710122 w 2710122"/>
                <a:gd name="connsiteY1" fmla="*/ 0 h 2716338"/>
                <a:gd name="connsiteX2" fmla="*/ 2710122 w 2710122"/>
                <a:gd name="connsiteY2" fmla="*/ 2716338 h 2716338"/>
                <a:gd name="connsiteX3" fmla="*/ 0 w 2710122"/>
                <a:gd name="connsiteY3" fmla="*/ 2716338 h 2716338"/>
                <a:gd name="connsiteX4" fmla="*/ 0 w 2710122"/>
                <a:gd name="connsiteY4" fmla="*/ 0 h 2716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0122" h="2716338">
                  <a:moveTo>
                    <a:pt x="0" y="0"/>
                  </a:moveTo>
                  <a:lnTo>
                    <a:pt x="2710122" y="0"/>
                  </a:lnTo>
                  <a:lnTo>
                    <a:pt x="2710122" y="2716338"/>
                  </a:lnTo>
                  <a:lnTo>
                    <a:pt x="0" y="2716338"/>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b="1" kern="1200" dirty="0">
                  <a:latin typeface="Calibri"/>
                  <a:cs typeface="Calibri"/>
                </a:rPr>
                <a:t>Variable participation rate: </a:t>
              </a:r>
            </a:p>
            <a:p>
              <a:pPr lvl="0" algn="l" defTabSz="800100">
                <a:lnSpc>
                  <a:spcPct val="90000"/>
                </a:lnSpc>
                <a:spcBef>
                  <a:spcPct val="0"/>
                </a:spcBef>
                <a:spcAft>
                  <a:spcPct val="35000"/>
                </a:spcAft>
              </a:pPr>
              <a:r>
                <a:rPr lang="en-US" sz="1800" kern="1200" dirty="0">
                  <a:latin typeface="Calibri" panose="020F0502020204030204" pitchFamily="34" charset="0"/>
                  <a:cs typeface="Calibri" panose="020F0502020204030204" pitchFamily="34" charset="0"/>
                </a:rPr>
                <a:t>Targets will vary based on grade level (e.g., 98% for grades 4 and 8 and 95% for high school).</a:t>
              </a:r>
            </a:p>
          </p:txBody>
        </p:sp>
        <p:sp>
          <p:nvSpPr>
            <p:cNvPr id="9" name="Freeform 8"/>
            <p:cNvSpPr/>
            <p:nvPr/>
          </p:nvSpPr>
          <p:spPr>
            <a:xfrm>
              <a:off x="6329167" y="2612490"/>
              <a:ext cx="2710122" cy="2716338"/>
            </a:xfrm>
            <a:custGeom>
              <a:avLst/>
              <a:gdLst>
                <a:gd name="connsiteX0" fmla="*/ 0 w 2710122"/>
                <a:gd name="connsiteY0" fmla="*/ 0 h 2716338"/>
                <a:gd name="connsiteX1" fmla="*/ 2710122 w 2710122"/>
                <a:gd name="connsiteY1" fmla="*/ 0 h 2716338"/>
                <a:gd name="connsiteX2" fmla="*/ 2710122 w 2710122"/>
                <a:gd name="connsiteY2" fmla="*/ 2716338 h 2716338"/>
                <a:gd name="connsiteX3" fmla="*/ 0 w 2710122"/>
                <a:gd name="connsiteY3" fmla="*/ 2716338 h 2716338"/>
                <a:gd name="connsiteX4" fmla="*/ 0 w 2710122"/>
                <a:gd name="connsiteY4" fmla="*/ 0 h 2716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0122" h="2716338">
                  <a:moveTo>
                    <a:pt x="0" y="0"/>
                  </a:moveTo>
                  <a:lnTo>
                    <a:pt x="2710122" y="0"/>
                  </a:lnTo>
                  <a:lnTo>
                    <a:pt x="2710122" y="2716338"/>
                  </a:lnTo>
                  <a:lnTo>
                    <a:pt x="0" y="2716338"/>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b="1" kern="1200" dirty="0">
                  <a:latin typeface="Calibri" panose="020F0502020204030204" pitchFamily="34" charset="0"/>
                  <a:cs typeface="Calibri" panose="020F0502020204030204" pitchFamily="34" charset="0"/>
                </a:rPr>
                <a:t>No Increase: </a:t>
              </a:r>
            </a:p>
            <a:p>
              <a:pPr lvl="0" algn="l" defTabSz="800100">
                <a:lnSpc>
                  <a:spcPct val="90000"/>
                </a:lnSpc>
                <a:spcBef>
                  <a:spcPct val="0"/>
                </a:spcBef>
                <a:spcAft>
                  <a:spcPct val="35000"/>
                </a:spcAft>
              </a:pPr>
              <a:r>
                <a:rPr lang="en-US" sz="1800" kern="1200" dirty="0">
                  <a:latin typeface="Calibri" panose="020F0502020204030204" pitchFamily="34" charset="0"/>
                  <a:cs typeface="Calibri" panose="020F0502020204030204" pitchFamily="34" charset="0"/>
                </a:rPr>
                <a:t>Participation rate target will not increase over the life of the SPP/APR.</a:t>
              </a:r>
            </a:p>
          </p:txBody>
        </p:sp>
        <p:sp>
          <p:nvSpPr>
            <p:cNvPr id="10" name="Freeform 9"/>
            <p:cNvSpPr/>
            <p:nvPr/>
          </p:nvSpPr>
          <p:spPr>
            <a:xfrm>
              <a:off x="9039291" y="2612490"/>
              <a:ext cx="2710122" cy="2716338"/>
            </a:xfrm>
            <a:custGeom>
              <a:avLst/>
              <a:gdLst>
                <a:gd name="connsiteX0" fmla="*/ 0 w 2710122"/>
                <a:gd name="connsiteY0" fmla="*/ 0 h 2716338"/>
                <a:gd name="connsiteX1" fmla="*/ 2710122 w 2710122"/>
                <a:gd name="connsiteY1" fmla="*/ 0 h 2716338"/>
                <a:gd name="connsiteX2" fmla="*/ 2710122 w 2710122"/>
                <a:gd name="connsiteY2" fmla="*/ 2716338 h 2716338"/>
                <a:gd name="connsiteX3" fmla="*/ 0 w 2710122"/>
                <a:gd name="connsiteY3" fmla="*/ 2716338 h 2716338"/>
                <a:gd name="connsiteX4" fmla="*/ 0 w 2710122"/>
                <a:gd name="connsiteY4" fmla="*/ 0 h 2716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0122" h="2716338">
                  <a:moveTo>
                    <a:pt x="0" y="0"/>
                  </a:moveTo>
                  <a:lnTo>
                    <a:pt x="2710122" y="0"/>
                  </a:lnTo>
                  <a:lnTo>
                    <a:pt x="2710122" y="2716338"/>
                  </a:lnTo>
                  <a:lnTo>
                    <a:pt x="0" y="2716338"/>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b="1" kern="1200" dirty="0">
                  <a:latin typeface="Calibri" panose="020F0502020204030204" pitchFamily="34" charset="0"/>
                  <a:cs typeface="Calibri" panose="020F0502020204030204" pitchFamily="34" charset="0"/>
                </a:rPr>
                <a:t>Increase:</a:t>
              </a:r>
            </a:p>
            <a:p>
              <a:pPr lvl="0" algn="l" defTabSz="800100">
                <a:lnSpc>
                  <a:spcPct val="90000"/>
                </a:lnSpc>
                <a:spcBef>
                  <a:spcPct val="0"/>
                </a:spcBef>
                <a:spcAft>
                  <a:spcPct val="35000"/>
                </a:spcAft>
              </a:pPr>
              <a:r>
                <a:rPr lang="en-US" sz="1800" kern="1200" dirty="0">
                  <a:latin typeface="Calibri" panose="020F0502020204030204" pitchFamily="34" charset="0"/>
                  <a:cs typeface="Calibri" panose="020F0502020204030204" pitchFamily="34" charset="0"/>
                </a:rPr>
                <a:t>Participation rate will increase over the life of the SPP/APR.</a:t>
              </a:r>
            </a:p>
          </p:txBody>
        </p:sp>
      </p:grpSp>
    </p:spTree>
    <p:extLst>
      <p:ext uri="{BB962C8B-B14F-4D97-AF65-F5344CB8AC3E}">
        <p14:creationId xmlns:p14="http://schemas.microsoft.com/office/powerpoint/2010/main" val="3454427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A1780-D54B-4184-88A6-1C7358EAE02C}"/>
              </a:ext>
            </a:extLst>
          </p:cNvPr>
          <p:cNvSpPr>
            <a:spLocks noGrp="1"/>
          </p:cNvSpPr>
          <p:nvPr>
            <p:ph type="title"/>
          </p:nvPr>
        </p:nvSpPr>
        <p:spPr/>
        <p:txBody>
          <a:bodyPr>
            <a:normAutofit/>
          </a:bodyPr>
          <a:lstStyle/>
          <a:p>
            <a:r>
              <a:rPr kumimoji="0" lang="en-US" sz="4400" b="1" i="0" u="none" strike="noStrike" kern="1200" cap="none" spc="0" normalizeH="0" baseline="0" noProof="0" dirty="0">
                <a:ln>
                  <a:noFill/>
                </a:ln>
                <a:solidFill>
                  <a:srgbClr val="01579B"/>
                </a:solidFill>
                <a:effectLst/>
                <a:uLnTx/>
                <a:uFillTx/>
                <a:latin typeface="Calibri" panose="020F0502020204030204" pitchFamily="34" charset="0"/>
                <a:ea typeface="+mj-ea"/>
                <a:cs typeface="Calibri" panose="020F0502020204030204" pitchFamily="34" charset="0"/>
              </a:rPr>
              <a:t>Indicator 3B and 3C Target Setting: Proficiency Rates </a:t>
            </a:r>
            <a:endParaRPr lang="en-US" sz="4400" dirty="0"/>
          </a:p>
        </p:txBody>
      </p:sp>
      <p:sp>
        <p:nvSpPr>
          <p:cNvPr id="4" name="Slide Number Placeholder 3">
            <a:extLst>
              <a:ext uri="{FF2B5EF4-FFF2-40B4-BE49-F238E27FC236}">
                <a16:creationId xmlns:a16="http://schemas.microsoft.com/office/drawing/2014/main" id="{D26D928F-E7F5-4C54-9FA6-8BBD1B9D96D7}"/>
              </a:ext>
            </a:extLst>
          </p:cNvPr>
          <p:cNvSpPr>
            <a:spLocks noGrp="1"/>
          </p:cNvSpPr>
          <p:nvPr>
            <p:ph type="sldNum" sz="quarter" idx="4"/>
          </p:nvPr>
        </p:nvSpPr>
        <p:spPr/>
        <p:txBody>
          <a:bodyPr/>
          <a:lstStyle/>
          <a:p>
            <a:fld id="{53A591CA-5CCE-2347-919F-ADE8113BB43B}" type="slidenum">
              <a:rPr lang="en-US" smtClean="0"/>
              <a:pPr/>
              <a:t>16</a:t>
            </a:fld>
            <a:endParaRPr lang="en-US" dirty="0"/>
          </a:p>
        </p:txBody>
      </p:sp>
      <p:grpSp>
        <p:nvGrpSpPr>
          <p:cNvPr id="3" name="Group 2"/>
          <p:cNvGrpSpPr/>
          <p:nvPr/>
        </p:nvGrpSpPr>
        <p:grpSpPr>
          <a:xfrm>
            <a:off x="836865" y="1870569"/>
            <a:ext cx="10924766" cy="3731320"/>
            <a:chOff x="838200" y="1690687"/>
            <a:chExt cx="10924766" cy="3731320"/>
          </a:xfrm>
        </p:grpSpPr>
        <p:sp>
          <p:nvSpPr>
            <p:cNvPr id="6" name="Freeform 3">
              <a:extLst>
                <a:ext uri="{FF2B5EF4-FFF2-40B4-BE49-F238E27FC236}">
                  <a16:creationId xmlns:a16="http://schemas.microsoft.com/office/drawing/2014/main" id="{15DB0961-8933-4866-BB29-E9C6AEE2B9C3}"/>
                </a:ext>
              </a:extLst>
            </p:cNvPr>
            <p:cNvSpPr/>
            <p:nvPr/>
          </p:nvSpPr>
          <p:spPr>
            <a:xfrm>
              <a:off x="838200" y="1690687"/>
              <a:ext cx="10924766" cy="793125"/>
            </a:xfrm>
            <a:custGeom>
              <a:avLst/>
              <a:gdLst>
                <a:gd name="connsiteX0" fmla="*/ 0 w 9877016"/>
                <a:gd name="connsiteY0" fmla="*/ 0 h 823593"/>
                <a:gd name="connsiteX1" fmla="*/ 9877016 w 9877016"/>
                <a:gd name="connsiteY1" fmla="*/ 0 h 823593"/>
                <a:gd name="connsiteX2" fmla="*/ 9877016 w 9877016"/>
                <a:gd name="connsiteY2" fmla="*/ 823593 h 823593"/>
                <a:gd name="connsiteX3" fmla="*/ 0 w 9877016"/>
                <a:gd name="connsiteY3" fmla="*/ 823593 h 823593"/>
                <a:gd name="connsiteX4" fmla="*/ 0 w 9877016"/>
                <a:gd name="connsiteY4" fmla="*/ 0 h 8235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77016" h="823593">
                  <a:moveTo>
                    <a:pt x="0" y="0"/>
                  </a:moveTo>
                  <a:lnTo>
                    <a:pt x="9877016" y="0"/>
                  </a:lnTo>
                  <a:lnTo>
                    <a:pt x="9877016" y="823593"/>
                  </a:lnTo>
                  <a:lnTo>
                    <a:pt x="0" y="823593"/>
                  </a:lnTo>
                  <a:lnTo>
                    <a:pt x="0" y="0"/>
                  </a:lnTo>
                  <a:close/>
                </a:path>
              </a:pathLst>
            </a:custGeom>
          </p:spPr>
          <p:style>
            <a:lnRef idx="0">
              <a:schemeClr val="accen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hueOff val="0"/>
                <a:satOff val="0"/>
                <a:lumOff val="0"/>
                <a:alphaOff val="0"/>
              </a:schemeClr>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3000" kern="1200" dirty="0">
                  <a:latin typeface="Calibri" panose="020F0502020204030204" pitchFamily="34" charset="0"/>
                  <a:cs typeface="Calibri" panose="020F0502020204030204" pitchFamily="34" charset="0"/>
                </a:rPr>
                <a:t>Example </a:t>
              </a:r>
              <a:r>
                <a:rPr lang="en-US" sz="3000" dirty="0">
                  <a:latin typeface="Calibri" panose="020F0502020204030204" pitchFamily="34" charset="0"/>
                  <a:cs typeface="Calibri" panose="020F0502020204030204" pitchFamily="34" charset="0"/>
                </a:rPr>
                <a:t>strategies</a:t>
              </a:r>
              <a:r>
                <a:rPr lang="en-US" sz="3000" kern="1200" dirty="0">
                  <a:latin typeface="Calibri" panose="020F0502020204030204" pitchFamily="34" charset="0"/>
                  <a:cs typeface="Calibri" panose="020F0502020204030204" pitchFamily="34" charset="0"/>
                </a:rPr>
                <a:t> for calculating the target</a:t>
              </a:r>
            </a:p>
          </p:txBody>
        </p:sp>
        <p:sp>
          <p:nvSpPr>
            <p:cNvPr id="7" name="Freeform 6">
              <a:extLst>
                <a:ext uri="{FF2B5EF4-FFF2-40B4-BE49-F238E27FC236}">
                  <a16:creationId xmlns:a16="http://schemas.microsoft.com/office/drawing/2014/main" id="{1C37CE6D-3AF5-4DB4-8094-4643C34EDC5C}"/>
                </a:ext>
              </a:extLst>
            </p:cNvPr>
            <p:cNvSpPr/>
            <p:nvPr/>
          </p:nvSpPr>
          <p:spPr>
            <a:xfrm>
              <a:off x="839533" y="2710071"/>
              <a:ext cx="2184419" cy="2711936"/>
            </a:xfrm>
            <a:custGeom>
              <a:avLst/>
              <a:gdLst>
                <a:gd name="connsiteX0" fmla="*/ 0 w 1974920"/>
                <a:gd name="connsiteY0" fmla="*/ 0 h 2716338"/>
                <a:gd name="connsiteX1" fmla="*/ 1974920 w 1974920"/>
                <a:gd name="connsiteY1" fmla="*/ 0 h 2716338"/>
                <a:gd name="connsiteX2" fmla="*/ 1974920 w 1974920"/>
                <a:gd name="connsiteY2" fmla="*/ 2716338 h 2716338"/>
                <a:gd name="connsiteX3" fmla="*/ 0 w 1974920"/>
                <a:gd name="connsiteY3" fmla="*/ 2716338 h 2716338"/>
                <a:gd name="connsiteX4" fmla="*/ 0 w 1974920"/>
                <a:gd name="connsiteY4" fmla="*/ 0 h 2716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4920" h="2716338">
                  <a:moveTo>
                    <a:pt x="0" y="0"/>
                  </a:moveTo>
                  <a:lnTo>
                    <a:pt x="1974920" y="0"/>
                  </a:lnTo>
                  <a:lnTo>
                    <a:pt x="1974920" y="2716338"/>
                  </a:lnTo>
                  <a:lnTo>
                    <a:pt x="0" y="2716338"/>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b="1" i="0" u="none" kern="1200" dirty="0">
                  <a:latin typeface="Calibri" panose="020F0502020204030204" pitchFamily="34" charset="0"/>
                  <a:cs typeface="Calibri" panose="020F0502020204030204" pitchFamily="34" charset="0"/>
                </a:rPr>
                <a:t>Eyeball method</a:t>
              </a:r>
              <a:r>
                <a:rPr lang="en-US" sz="1700" b="1" kern="1200" dirty="0">
                  <a:latin typeface="Calibri" panose="020F0502020204030204" pitchFamily="34" charset="0"/>
                  <a:cs typeface="Calibri" panose="020F0502020204030204" pitchFamily="34" charset="0"/>
                </a:rPr>
                <a:t>:</a:t>
              </a:r>
            </a:p>
            <a:p>
              <a:pPr lvl="0" algn="l" defTabSz="755650">
                <a:lnSpc>
                  <a:spcPct val="90000"/>
                </a:lnSpc>
                <a:spcBef>
                  <a:spcPct val="0"/>
                </a:spcBef>
                <a:spcAft>
                  <a:spcPct val="35000"/>
                </a:spcAft>
              </a:pPr>
              <a:r>
                <a:rPr lang="en-US" sz="1700" kern="1200" dirty="0">
                  <a:latin typeface="Calibri" panose="020F0502020204030204" pitchFamily="34" charset="0"/>
                  <a:cs typeface="Calibri" panose="020F0502020204030204" pitchFamily="34" charset="0"/>
                </a:rPr>
                <a:t>Look at data and make an educated guess about the approximate magnitude of relevant statistics.</a:t>
              </a:r>
            </a:p>
          </p:txBody>
        </p:sp>
        <p:sp>
          <p:nvSpPr>
            <p:cNvPr id="8" name="Freeform 7">
              <a:extLst>
                <a:ext uri="{FF2B5EF4-FFF2-40B4-BE49-F238E27FC236}">
                  <a16:creationId xmlns:a16="http://schemas.microsoft.com/office/drawing/2014/main" id="{07A96A1E-F378-4B7E-9C46-0775D28731C1}"/>
                </a:ext>
              </a:extLst>
            </p:cNvPr>
            <p:cNvSpPr/>
            <p:nvPr/>
          </p:nvSpPr>
          <p:spPr>
            <a:xfrm>
              <a:off x="3023953" y="2710071"/>
              <a:ext cx="2184419" cy="2711936"/>
            </a:xfrm>
            <a:custGeom>
              <a:avLst/>
              <a:gdLst>
                <a:gd name="connsiteX0" fmla="*/ 0 w 1974920"/>
                <a:gd name="connsiteY0" fmla="*/ 0 h 2716338"/>
                <a:gd name="connsiteX1" fmla="*/ 1974920 w 1974920"/>
                <a:gd name="connsiteY1" fmla="*/ 0 h 2716338"/>
                <a:gd name="connsiteX2" fmla="*/ 1974920 w 1974920"/>
                <a:gd name="connsiteY2" fmla="*/ 2716338 h 2716338"/>
                <a:gd name="connsiteX3" fmla="*/ 0 w 1974920"/>
                <a:gd name="connsiteY3" fmla="*/ 2716338 h 2716338"/>
                <a:gd name="connsiteX4" fmla="*/ 0 w 1974920"/>
                <a:gd name="connsiteY4" fmla="*/ 0 h 2716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4920" h="2716338">
                  <a:moveTo>
                    <a:pt x="0" y="0"/>
                  </a:moveTo>
                  <a:lnTo>
                    <a:pt x="1974920" y="0"/>
                  </a:lnTo>
                  <a:lnTo>
                    <a:pt x="1974920" y="2716338"/>
                  </a:lnTo>
                  <a:lnTo>
                    <a:pt x="0" y="2716338"/>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b="1" kern="1200" dirty="0">
                  <a:latin typeface="Calibri" panose="020F0502020204030204" pitchFamily="34" charset="0"/>
                  <a:cs typeface="Calibri" panose="020F0502020204030204" pitchFamily="34" charset="0"/>
                </a:rPr>
                <a:t>Trend lines</a:t>
              </a:r>
              <a:r>
                <a:rPr lang="en-US" sz="1700" kern="1200" dirty="0">
                  <a:latin typeface="Calibri" panose="020F0502020204030204" pitchFamily="34" charset="0"/>
                  <a:cs typeface="Calibri" panose="020F0502020204030204" pitchFamily="34" charset="0"/>
                </a:rPr>
                <a:t>: </a:t>
              </a:r>
            </a:p>
            <a:p>
              <a:pPr lvl="0" algn="l" defTabSz="755650">
                <a:lnSpc>
                  <a:spcPct val="90000"/>
                </a:lnSpc>
                <a:spcBef>
                  <a:spcPct val="0"/>
                </a:spcBef>
                <a:spcAft>
                  <a:spcPct val="35000"/>
                </a:spcAft>
              </a:pPr>
              <a:r>
                <a:rPr lang="en-US" sz="1700" kern="1200" dirty="0">
                  <a:latin typeface="Calibri" panose="020F0502020204030204" pitchFamily="34" charset="0"/>
                  <a:cs typeface="Calibri" panose="020F0502020204030204" pitchFamily="34" charset="0"/>
                </a:rPr>
                <a:t>Look at trend line data to predict where the data should be in future years.</a:t>
              </a:r>
            </a:p>
          </p:txBody>
        </p:sp>
        <p:sp>
          <p:nvSpPr>
            <p:cNvPr id="9" name="Freeform 8">
              <a:extLst>
                <a:ext uri="{FF2B5EF4-FFF2-40B4-BE49-F238E27FC236}">
                  <a16:creationId xmlns:a16="http://schemas.microsoft.com/office/drawing/2014/main" id="{EB2BAB6A-F228-4076-BE1F-0B39376EFC45}"/>
                </a:ext>
              </a:extLst>
            </p:cNvPr>
            <p:cNvSpPr/>
            <p:nvPr/>
          </p:nvSpPr>
          <p:spPr>
            <a:xfrm>
              <a:off x="5208373" y="2710071"/>
              <a:ext cx="2184419" cy="2711936"/>
            </a:xfrm>
            <a:custGeom>
              <a:avLst/>
              <a:gdLst>
                <a:gd name="connsiteX0" fmla="*/ 0 w 1974920"/>
                <a:gd name="connsiteY0" fmla="*/ 0 h 2716338"/>
                <a:gd name="connsiteX1" fmla="*/ 1974920 w 1974920"/>
                <a:gd name="connsiteY1" fmla="*/ 0 h 2716338"/>
                <a:gd name="connsiteX2" fmla="*/ 1974920 w 1974920"/>
                <a:gd name="connsiteY2" fmla="*/ 2716338 h 2716338"/>
                <a:gd name="connsiteX3" fmla="*/ 0 w 1974920"/>
                <a:gd name="connsiteY3" fmla="*/ 2716338 h 2716338"/>
                <a:gd name="connsiteX4" fmla="*/ 0 w 1974920"/>
                <a:gd name="connsiteY4" fmla="*/ 0 h 2716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4920" h="2716338">
                  <a:moveTo>
                    <a:pt x="0" y="0"/>
                  </a:moveTo>
                  <a:lnTo>
                    <a:pt x="1974920" y="0"/>
                  </a:lnTo>
                  <a:lnTo>
                    <a:pt x="1974920" y="2716338"/>
                  </a:lnTo>
                  <a:lnTo>
                    <a:pt x="0" y="2716338"/>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b="1" kern="1200" dirty="0">
                  <a:effectLst/>
                  <a:latin typeface="Calibri" panose="020F0502020204030204" pitchFamily="34" charset="0"/>
                  <a:ea typeface="Calibri" panose="020F0502020204030204" pitchFamily="34" charset="0"/>
                  <a:cs typeface="Times New Roman" panose="02020603050405020304" pitchFamily="18" charset="0"/>
                </a:rPr>
                <a:t>Growth or change from year to year:</a:t>
              </a:r>
            </a:p>
            <a:p>
              <a:pPr lvl="0" algn="l" defTabSz="755650">
                <a:lnSpc>
                  <a:spcPct val="90000"/>
                </a:lnSpc>
                <a:spcBef>
                  <a:spcPct val="0"/>
                </a:spcBef>
                <a:spcAft>
                  <a:spcPct val="35000"/>
                </a:spcAft>
              </a:pPr>
              <a:r>
                <a:rPr lang="en-US" sz="1700" kern="1200" dirty="0">
                  <a:effectLst/>
                  <a:latin typeface="Calibri" panose="020F0502020204030204" pitchFamily="34" charset="0"/>
                  <a:ea typeface="Calibri" panose="020F0502020204030204" pitchFamily="34" charset="0"/>
                  <a:cs typeface="Times New Roman" panose="02020603050405020304" pitchFamily="18" charset="0"/>
                </a:rPr>
                <a:t>Calculate the average growth/change from year to year in past years and add to the baseline and year-to- year targets. </a:t>
              </a:r>
              <a:endParaRPr lang="en-US" sz="1700" kern="1200" dirty="0"/>
            </a:p>
          </p:txBody>
        </p:sp>
        <p:sp>
          <p:nvSpPr>
            <p:cNvPr id="10" name="Freeform 9">
              <a:extLst>
                <a:ext uri="{FF2B5EF4-FFF2-40B4-BE49-F238E27FC236}">
                  <a16:creationId xmlns:a16="http://schemas.microsoft.com/office/drawing/2014/main" id="{8F9CEF7F-A874-4908-AC6D-7E51D5300E49}"/>
                </a:ext>
              </a:extLst>
            </p:cNvPr>
            <p:cNvSpPr/>
            <p:nvPr/>
          </p:nvSpPr>
          <p:spPr>
            <a:xfrm>
              <a:off x="7392792" y="2710071"/>
              <a:ext cx="2184419" cy="2711936"/>
            </a:xfrm>
            <a:custGeom>
              <a:avLst/>
              <a:gdLst>
                <a:gd name="connsiteX0" fmla="*/ 0 w 1974920"/>
                <a:gd name="connsiteY0" fmla="*/ 0 h 2716338"/>
                <a:gd name="connsiteX1" fmla="*/ 1974920 w 1974920"/>
                <a:gd name="connsiteY1" fmla="*/ 0 h 2716338"/>
                <a:gd name="connsiteX2" fmla="*/ 1974920 w 1974920"/>
                <a:gd name="connsiteY2" fmla="*/ 2716338 h 2716338"/>
                <a:gd name="connsiteX3" fmla="*/ 0 w 1974920"/>
                <a:gd name="connsiteY3" fmla="*/ 2716338 h 2716338"/>
                <a:gd name="connsiteX4" fmla="*/ 0 w 1974920"/>
                <a:gd name="connsiteY4" fmla="*/ 0 h 2716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4920" h="2716338">
                  <a:moveTo>
                    <a:pt x="0" y="0"/>
                  </a:moveTo>
                  <a:lnTo>
                    <a:pt x="1974920" y="0"/>
                  </a:lnTo>
                  <a:lnTo>
                    <a:pt x="1974920" y="2716338"/>
                  </a:lnTo>
                  <a:lnTo>
                    <a:pt x="0" y="2716338"/>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b="1" kern="1200" dirty="0">
                  <a:effectLst/>
                  <a:latin typeface="Calibri"/>
                  <a:ea typeface="Calibri" panose="020F0502020204030204" pitchFamily="34" charset="0"/>
                  <a:cs typeface="Calibri"/>
                </a:rPr>
                <a:t>Percent </a:t>
              </a:r>
              <a:r>
                <a:rPr lang="en-US" sz="1700" b="1" dirty="0">
                  <a:latin typeface="Calibri"/>
                  <a:ea typeface="Calibri" panose="020F0502020204030204" pitchFamily="34" charset="0"/>
                  <a:cs typeface="Calibri"/>
                </a:rPr>
                <a:t>increase</a:t>
              </a:r>
              <a:r>
                <a:rPr lang="en-US" sz="1700" b="1" kern="1200" dirty="0">
                  <a:effectLst/>
                  <a:latin typeface="Calibri"/>
                  <a:ea typeface="Calibri" panose="020F0502020204030204" pitchFamily="34" charset="0"/>
                  <a:cs typeface="Calibri"/>
                </a:rPr>
                <a:t>:</a:t>
              </a:r>
            </a:p>
            <a:p>
              <a:pPr lvl="0" algn="l" defTabSz="755650">
                <a:lnSpc>
                  <a:spcPct val="90000"/>
                </a:lnSpc>
                <a:spcBef>
                  <a:spcPct val="0"/>
                </a:spcBef>
                <a:spcAft>
                  <a:spcPct val="35000"/>
                </a:spcAft>
              </a:pPr>
              <a:r>
                <a:rPr lang="en-US" sz="1700" kern="1200" dirty="0">
                  <a:effectLst/>
                  <a:latin typeface="Calibri" panose="020F0502020204030204" pitchFamily="34" charset="0"/>
                  <a:ea typeface="Calibri" panose="020F0502020204030204" pitchFamily="34" charset="0"/>
                  <a:cs typeface="Calibri" panose="020F0502020204030204" pitchFamily="34" charset="0"/>
                </a:rPr>
                <a:t>Increase by a set percent (e.g., 3% each year) or percentage points (e.g., 3 </a:t>
              </a:r>
              <a:r>
                <a:rPr lang="en-US" sz="1700" kern="1200" dirty="0">
                  <a:latin typeface="Calibri" panose="020F0502020204030204" pitchFamily="34" charset="0"/>
                  <a:ea typeface="Calibri" panose="020F0502020204030204" pitchFamily="34" charset="0"/>
                  <a:cs typeface="Calibri" panose="020F0502020204030204" pitchFamily="34" charset="0"/>
                </a:rPr>
                <a:t>percentage points) </a:t>
              </a:r>
              <a:r>
                <a:rPr lang="en-US" sz="1700" kern="1200" dirty="0">
                  <a:effectLst/>
                  <a:latin typeface="Calibri" panose="020F0502020204030204" pitchFamily="34" charset="0"/>
                  <a:ea typeface="Calibri" panose="020F0502020204030204" pitchFamily="34" charset="0"/>
                  <a:cs typeface="Calibri" panose="020F0502020204030204" pitchFamily="34" charset="0"/>
                </a:rPr>
                <a:t>every year.</a:t>
              </a:r>
              <a:endParaRPr lang="en-US" sz="1700" kern="1200" dirty="0">
                <a:latin typeface="Calibri" panose="020F0502020204030204" pitchFamily="34" charset="0"/>
                <a:cs typeface="Calibri" panose="020F0502020204030204" pitchFamily="34" charset="0"/>
              </a:endParaRPr>
            </a:p>
          </p:txBody>
        </p:sp>
        <p:sp>
          <p:nvSpPr>
            <p:cNvPr id="11" name="Freeform 10">
              <a:extLst>
                <a:ext uri="{FF2B5EF4-FFF2-40B4-BE49-F238E27FC236}">
                  <a16:creationId xmlns:a16="http://schemas.microsoft.com/office/drawing/2014/main" id="{C35B7A24-D340-4E7C-BE68-7989322A41B0}"/>
                </a:ext>
              </a:extLst>
            </p:cNvPr>
            <p:cNvSpPr/>
            <p:nvPr/>
          </p:nvSpPr>
          <p:spPr>
            <a:xfrm>
              <a:off x="9577212" y="2710070"/>
              <a:ext cx="2184419" cy="2711937"/>
            </a:xfrm>
            <a:custGeom>
              <a:avLst/>
              <a:gdLst>
                <a:gd name="connsiteX0" fmla="*/ 0 w 1974920"/>
                <a:gd name="connsiteY0" fmla="*/ 0 h 2716338"/>
                <a:gd name="connsiteX1" fmla="*/ 1974920 w 1974920"/>
                <a:gd name="connsiteY1" fmla="*/ 0 h 2716338"/>
                <a:gd name="connsiteX2" fmla="*/ 1974920 w 1974920"/>
                <a:gd name="connsiteY2" fmla="*/ 2716338 h 2716338"/>
                <a:gd name="connsiteX3" fmla="*/ 0 w 1974920"/>
                <a:gd name="connsiteY3" fmla="*/ 2716338 h 2716338"/>
                <a:gd name="connsiteX4" fmla="*/ 0 w 1974920"/>
                <a:gd name="connsiteY4" fmla="*/ 0 h 2716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4920" h="2716338">
                  <a:moveTo>
                    <a:pt x="0" y="0"/>
                  </a:moveTo>
                  <a:lnTo>
                    <a:pt x="1974920" y="0"/>
                  </a:lnTo>
                  <a:lnTo>
                    <a:pt x="1974920" y="2716338"/>
                  </a:lnTo>
                  <a:lnTo>
                    <a:pt x="0" y="2716338"/>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b="1" kern="1200" dirty="0">
                  <a:latin typeface="Calibri" panose="020F0502020204030204" pitchFamily="34" charset="0"/>
                  <a:ea typeface="Calibri" panose="020F0502020204030204" pitchFamily="34" charset="0"/>
                  <a:cs typeface="Calibri" panose="020F0502020204030204" pitchFamily="34" charset="0"/>
                </a:rPr>
                <a:t>Start with the end goal and work backwards:</a:t>
              </a:r>
            </a:p>
            <a:p>
              <a:pPr lvl="0" algn="l" defTabSz="755650">
                <a:lnSpc>
                  <a:spcPct val="90000"/>
                </a:lnSpc>
                <a:spcBef>
                  <a:spcPct val="0"/>
                </a:spcBef>
                <a:spcAft>
                  <a:spcPct val="35000"/>
                </a:spcAft>
              </a:pPr>
              <a:r>
                <a:rPr lang="en-US" sz="1650" kern="1200" dirty="0">
                  <a:latin typeface="Calibri" panose="020F0502020204030204" pitchFamily="34" charset="0"/>
                  <a:ea typeface="Calibri" panose="020F0502020204030204" pitchFamily="34" charset="0"/>
                  <a:cs typeface="Calibri" panose="020F0502020204030204" pitchFamily="34" charset="0"/>
                </a:rPr>
                <a:t>Look at current proficiency rates </a:t>
              </a:r>
              <a:r>
                <a:rPr lang="en-US" sz="1650" dirty="0">
                  <a:latin typeface="Calibri" panose="020F0502020204030204" pitchFamily="34" charset="0"/>
                  <a:ea typeface="Calibri" panose="020F0502020204030204" pitchFamily="34" charset="0"/>
                  <a:cs typeface="Calibri" panose="020F0502020204030204" pitchFamily="34" charset="0"/>
                </a:rPr>
                <a:t>and determine w</a:t>
              </a:r>
              <a:r>
                <a:rPr lang="en-US" sz="1650" kern="1200" dirty="0">
                  <a:latin typeface="Calibri" panose="020F0502020204030204" pitchFamily="34" charset="0"/>
                  <a:ea typeface="Calibri" panose="020F0502020204030204" pitchFamily="34" charset="0"/>
                  <a:cs typeface="Calibri" panose="020F0502020204030204" pitchFamily="34" charset="0"/>
                </a:rPr>
                <a:t>here they should be by 2025. Then decide if progress will be made in equal increments or increasingly larger targets?</a:t>
              </a:r>
              <a:endParaRPr lang="en-US" sz="1650" kern="1200" dirty="0">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2811533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20494-566D-46AF-B1D3-8DFB115D2817}"/>
              </a:ext>
            </a:extLst>
          </p:cNvPr>
          <p:cNvSpPr>
            <a:spLocks noGrp="1"/>
          </p:cNvSpPr>
          <p:nvPr>
            <p:ph type="title"/>
          </p:nvPr>
        </p:nvSpPr>
        <p:spPr/>
        <p:txBody>
          <a:bodyPr/>
          <a:lstStyle/>
          <a:p>
            <a:r>
              <a:rPr kumimoji="0" lang="en-US" sz="4400" b="1" i="0" u="none" strike="noStrike" kern="1200" cap="none" spc="0" normalizeH="0" baseline="0" noProof="0" dirty="0">
                <a:ln>
                  <a:noFill/>
                </a:ln>
                <a:solidFill>
                  <a:srgbClr val="01579B"/>
                </a:solidFill>
                <a:effectLst/>
                <a:uLnTx/>
                <a:uFillTx/>
                <a:latin typeface="Calibri" panose="020F0502020204030204" pitchFamily="34" charset="0"/>
                <a:ea typeface="+mj-ea"/>
                <a:cs typeface="Calibri" panose="020F0502020204030204" pitchFamily="34" charset="0"/>
              </a:rPr>
              <a:t>Indicator 3D Target Setting: Gap Data</a:t>
            </a:r>
            <a:endParaRPr lang="en-US" dirty="0"/>
          </a:p>
        </p:txBody>
      </p:sp>
      <p:sp>
        <p:nvSpPr>
          <p:cNvPr id="3" name="Slide Number Placeholder 2">
            <a:extLst>
              <a:ext uri="{FF2B5EF4-FFF2-40B4-BE49-F238E27FC236}">
                <a16:creationId xmlns:a16="http://schemas.microsoft.com/office/drawing/2014/main" id="{E2AA463E-DF45-4CAE-97AD-651F218E9F6C}"/>
              </a:ext>
            </a:extLst>
          </p:cNvPr>
          <p:cNvSpPr>
            <a:spLocks noGrp="1"/>
          </p:cNvSpPr>
          <p:nvPr>
            <p:ph type="sldNum" sz="quarter" idx="4"/>
          </p:nvPr>
        </p:nvSpPr>
        <p:spPr/>
        <p:txBody>
          <a:bodyPr/>
          <a:lstStyle/>
          <a:p>
            <a:fld id="{53A591CA-5CCE-2347-919F-ADE8113BB43B}" type="slidenum">
              <a:rPr lang="en-US" smtClean="0"/>
              <a:pPr/>
              <a:t>17</a:t>
            </a:fld>
            <a:endParaRPr lang="en-US" dirty="0"/>
          </a:p>
        </p:txBody>
      </p:sp>
      <p:grpSp>
        <p:nvGrpSpPr>
          <p:cNvPr id="5" name="Group 4" descr="Header row providing overall topic: Example methods for calculating the target. Five columns beneath each contain different a different method. &#10;Column 1. Eyeball method: Growth or change from year to year:&#10; Calculate the average change in proficiency gap from year to year in past years and add to the baseline and year to year targets. &#10;&#10; Look at data and make an educated guess about the approximate magnitude of relevant statistics.&#10;&#10;Column 2. Trendlines: &#10;Look at trend line data to predict where the data should be in future years&#10;&#10;Column 3: Growth or change from year to year:&#10; Calculate the average change in proficiency gap from year to year in past years and add to the baseline and year to year targets. &#10;&#10;Column 4: Percent Decrease:&#10; Decrease the proficiency gap by a set percent (i.e.., 3% each year) or percentage points (i.e.., 3 percentage points) every year.&#10;&#10;Column 5: Percent Decrease:&#10; Decrease the proficiency gap by a set percent (i.e.., 3% each year) or percentage points (i.e.., 3 percentage points) every year.&#10;"/>
          <p:cNvGrpSpPr/>
          <p:nvPr/>
        </p:nvGrpSpPr>
        <p:grpSpPr>
          <a:xfrm>
            <a:off x="396466" y="1690688"/>
            <a:ext cx="11366499" cy="3819527"/>
            <a:chOff x="396466" y="1537973"/>
            <a:chExt cx="11366499" cy="3819527"/>
          </a:xfrm>
        </p:grpSpPr>
        <p:sp>
          <p:nvSpPr>
            <p:cNvPr id="6" name="Freeform 5" descr="&#10;&#10;&#10;"/>
            <p:cNvSpPr/>
            <p:nvPr/>
          </p:nvSpPr>
          <p:spPr>
            <a:xfrm>
              <a:off x="396466" y="1537973"/>
              <a:ext cx="11366499" cy="810251"/>
            </a:xfrm>
            <a:custGeom>
              <a:avLst/>
              <a:gdLst>
                <a:gd name="connsiteX0" fmla="*/ 0 w 11366499"/>
                <a:gd name="connsiteY0" fmla="*/ 0 h 810251"/>
                <a:gd name="connsiteX1" fmla="*/ 11366499 w 11366499"/>
                <a:gd name="connsiteY1" fmla="*/ 0 h 810251"/>
                <a:gd name="connsiteX2" fmla="*/ 11366499 w 11366499"/>
                <a:gd name="connsiteY2" fmla="*/ 810251 h 810251"/>
                <a:gd name="connsiteX3" fmla="*/ 0 w 11366499"/>
                <a:gd name="connsiteY3" fmla="*/ 810251 h 810251"/>
                <a:gd name="connsiteX4" fmla="*/ 0 w 11366499"/>
                <a:gd name="connsiteY4" fmla="*/ 0 h 8102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66499" h="810251">
                  <a:moveTo>
                    <a:pt x="0" y="0"/>
                  </a:moveTo>
                  <a:lnTo>
                    <a:pt x="11366499" y="0"/>
                  </a:lnTo>
                  <a:lnTo>
                    <a:pt x="11366499" y="810251"/>
                  </a:lnTo>
                  <a:lnTo>
                    <a:pt x="0" y="810251"/>
                  </a:lnTo>
                  <a:lnTo>
                    <a:pt x="0" y="0"/>
                  </a:lnTo>
                  <a:close/>
                </a:path>
              </a:pathLst>
            </a:custGeom>
          </p:spPr>
          <p:style>
            <a:lnRef idx="0">
              <a:schemeClr val="accen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hueOff val="0"/>
                <a:satOff val="0"/>
                <a:lumOff val="0"/>
                <a:alphaOff val="0"/>
              </a:schemeClr>
            </a:fontRef>
          </p:style>
          <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a:latin typeface="Calibri" panose="020F0502020204030204" pitchFamily="34" charset="0"/>
                  <a:cs typeface="Calibri" panose="020F0502020204030204" pitchFamily="34" charset="0"/>
                </a:rPr>
                <a:t>Example strategies for calculating the target</a:t>
              </a:r>
            </a:p>
          </p:txBody>
        </p:sp>
        <p:sp>
          <p:nvSpPr>
            <p:cNvPr id="7" name="Freeform 6"/>
            <p:cNvSpPr/>
            <p:nvPr/>
          </p:nvSpPr>
          <p:spPr>
            <a:xfrm>
              <a:off x="397853" y="2473571"/>
              <a:ext cx="2272744" cy="2883929"/>
            </a:xfrm>
            <a:custGeom>
              <a:avLst/>
              <a:gdLst>
                <a:gd name="connsiteX0" fmla="*/ 0 w 2272744"/>
                <a:gd name="connsiteY0" fmla="*/ 0 h 2883929"/>
                <a:gd name="connsiteX1" fmla="*/ 2272744 w 2272744"/>
                <a:gd name="connsiteY1" fmla="*/ 0 h 2883929"/>
                <a:gd name="connsiteX2" fmla="*/ 2272744 w 2272744"/>
                <a:gd name="connsiteY2" fmla="*/ 2883929 h 2883929"/>
                <a:gd name="connsiteX3" fmla="*/ 0 w 2272744"/>
                <a:gd name="connsiteY3" fmla="*/ 2883929 h 2883929"/>
                <a:gd name="connsiteX4" fmla="*/ 0 w 2272744"/>
                <a:gd name="connsiteY4" fmla="*/ 0 h 28839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2744" h="2883929">
                  <a:moveTo>
                    <a:pt x="0" y="0"/>
                  </a:moveTo>
                  <a:lnTo>
                    <a:pt x="2272744" y="0"/>
                  </a:lnTo>
                  <a:lnTo>
                    <a:pt x="2272744" y="2883929"/>
                  </a:lnTo>
                  <a:lnTo>
                    <a:pt x="0" y="288392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b="1" i="0" u="none" kern="1200" dirty="0">
                  <a:latin typeface="Calibri" panose="020F0502020204030204" pitchFamily="34" charset="0"/>
                  <a:cs typeface="Calibri" panose="020F0502020204030204" pitchFamily="34" charset="0"/>
                </a:rPr>
                <a:t>Eyeball method</a:t>
              </a:r>
              <a:r>
                <a:rPr lang="en-US" sz="1700" b="1" kern="1200" dirty="0">
                  <a:latin typeface="Calibri" panose="020F0502020204030204" pitchFamily="34" charset="0"/>
                  <a:cs typeface="Calibri" panose="020F0502020204030204" pitchFamily="34" charset="0"/>
                </a:rPr>
                <a:t>:</a:t>
              </a:r>
            </a:p>
            <a:p>
              <a:pPr lvl="0" algn="l" defTabSz="755650">
                <a:lnSpc>
                  <a:spcPct val="90000"/>
                </a:lnSpc>
                <a:spcBef>
                  <a:spcPct val="0"/>
                </a:spcBef>
                <a:spcAft>
                  <a:spcPct val="35000"/>
                </a:spcAft>
              </a:pPr>
              <a:r>
                <a:rPr lang="en-US" sz="1700" kern="1200" dirty="0">
                  <a:latin typeface="Calibri" panose="020F0502020204030204" pitchFamily="34" charset="0"/>
                  <a:cs typeface="Calibri" panose="020F0502020204030204" pitchFamily="34" charset="0"/>
                </a:rPr>
                <a:t>Look at data and make an educated guess about the approximate magnitude of relevant statistics.</a:t>
              </a:r>
            </a:p>
          </p:txBody>
        </p:sp>
        <p:sp>
          <p:nvSpPr>
            <p:cNvPr id="8" name="Freeform 7"/>
            <p:cNvSpPr/>
            <p:nvPr/>
          </p:nvSpPr>
          <p:spPr>
            <a:xfrm>
              <a:off x="2670598" y="2473571"/>
              <a:ext cx="2272744" cy="2883929"/>
            </a:xfrm>
            <a:custGeom>
              <a:avLst/>
              <a:gdLst>
                <a:gd name="connsiteX0" fmla="*/ 0 w 2272744"/>
                <a:gd name="connsiteY0" fmla="*/ 0 h 2883929"/>
                <a:gd name="connsiteX1" fmla="*/ 2272744 w 2272744"/>
                <a:gd name="connsiteY1" fmla="*/ 0 h 2883929"/>
                <a:gd name="connsiteX2" fmla="*/ 2272744 w 2272744"/>
                <a:gd name="connsiteY2" fmla="*/ 2883929 h 2883929"/>
                <a:gd name="connsiteX3" fmla="*/ 0 w 2272744"/>
                <a:gd name="connsiteY3" fmla="*/ 2883929 h 2883929"/>
                <a:gd name="connsiteX4" fmla="*/ 0 w 2272744"/>
                <a:gd name="connsiteY4" fmla="*/ 0 h 28839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2744" h="2883929">
                  <a:moveTo>
                    <a:pt x="0" y="0"/>
                  </a:moveTo>
                  <a:lnTo>
                    <a:pt x="2272744" y="0"/>
                  </a:lnTo>
                  <a:lnTo>
                    <a:pt x="2272744" y="2883929"/>
                  </a:lnTo>
                  <a:lnTo>
                    <a:pt x="0" y="288392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b="1" kern="1200" dirty="0">
                  <a:latin typeface="Calibri" panose="020F0502020204030204" pitchFamily="34" charset="0"/>
                  <a:cs typeface="Calibri" panose="020F0502020204030204" pitchFamily="34" charset="0"/>
                </a:rPr>
                <a:t>Trend lines: </a:t>
              </a:r>
            </a:p>
            <a:p>
              <a:pPr lvl="0" algn="l" defTabSz="755650">
                <a:lnSpc>
                  <a:spcPct val="90000"/>
                </a:lnSpc>
                <a:spcBef>
                  <a:spcPct val="0"/>
                </a:spcBef>
                <a:spcAft>
                  <a:spcPct val="35000"/>
                </a:spcAft>
              </a:pPr>
              <a:r>
                <a:rPr lang="en-US" sz="1700" kern="1200" dirty="0">
                  <a:latin typeface="Calibri" panose="020F0502020204030204" pitchFamily="34" charset="0"/>
                  <a:cs typeface="Calibri" panose="020F0502020204030204" pitchFamily="34" charset="0"/>
                </a:rPr>
                <a:t>Look at trend line data to predict where the data should be in future years.</a:t>
              </a:r>
            </a:p>
          </p:txBody>
        </p:sp>
        <p:sp>
          <p:nvSpPr>
            <p:cNvPr id="9" name="Freeform 8"/>
            <p:cNvSpPr/>
            <p:nvPr/>
          </p:nvSpPr>
          <p:spPr>
            <a:xfrm>
              <a:off x="4943343" y="2473571"/>
              <a:ext cx="2272744" cy="2883929"/>
            </a:xfrm>
            <a:custGeom>
              <a:avLst/>
              <a:gdLst>
                <a:gd name="connsiteX0" fmla="*/ 0 w 2272744"/>
                <a:gd name="connsiteY0" fmla="*/ 0 h 2883929"/>
                <a:gd name="connsiteX1" fmla="*/ 2272744 w 2272744"/>
                <a:gd name="connsiteY1" fmla="*/ 0 h 2883929"/>
                <a:gd name="connsiteX2" fmla="*/ 2272744 w 2272744"/>
                <a:gd name="connsiteY2" fmla="*/ 2883929 h 2883929"/>
                <a:gd name="connsiteX3" fmla="*/ 0 w 2272744"/>
                <a:gd name="connsiteY3" fmla="*/ 2883929 h 2883929"/>
                <a:gd name="connsiteX4" fmla="*/ 0 w 2272744"/>
                <a:gd name="connsiteY4" fmla="*/ 0 h 28839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2744" h="2883929">
                  <a:moveTo>
                    <a:pt x="0" y="0"/>
                  </a:moveTo>
                  <a:lnTo>
                    <a:pt x="2272744" y="0"/>
                  </a:lnTo>
                  <a:lnTo>
                    <a:pt x="2272744" y="2883929"/>
                  </a:lnTo>
                  <a:lnTo>
                    <a:pt x="0" y="288392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b="1" kern="1200" dirty="0">
                  <a:effectLst/>
                  <a:latin typeface="Calibri" panose="020F0502020204030204" pitchFamily="34" charset="0"/>
                  <a:ea typeface="Calibri" panose="020F0502020204030204" pitchFamily="34" charset="0"/>
                  <a:cs typeface="Times New Roman" panose="02020603050405020304" pitchFamily="18" charset="0"/>
                </a:rPr>
                <a:t>Growth or change from year to year:</a:t>
              </a:r>
            </a:p>
            <a:p>
              <a:pPr lvl="0" algn="l" defTabSz="755650">
                <a:lnSpc>
                  <a:spcPct val="90000"/>
                </a:lnSpc>
                <a:spcBef>
                  <a:spcPct val="0"/>
                </a:spcBef>
                <a:spcAft>
                  <a:spcPct val="35000"/>
                </a:spcAft>
              </a:pPr>
              <a:r>
                <a:rPr lang="en-US" sz="1700" kern="1200" dirty="0">
                  <a:effectLst/>
                  <a:latin typeface="Calibri" panose="020F0502020204030204" pitchFamily="34" charset="0"/>
                  <a:ea typeface="Calibri" panose="020F0502020204030204" pitchFamily="34" charset="0"/>
                  <a:cs typeface="Times New Roman" panose="02020603050405020304" pitchFamily="18" charset="0"/>
                </a:rPr>
                <a:t>Calculate the average change in proficiency gap from year to year in past years and add to the baseline and year-to year targets. </a:t>
              </a:r>
              <a:endParaRPr lang="en-US" sz="1700" kern="1200" dirty="0"/>
            </a:p>
          </p:txBody>
        </p:sp>
        <p:sp>
          <p:nvSpPr>
            <p:cNvPr id="10" name="Freeform 9"/>
            <p:cNvSpPr/>
            <p:nvPr/>
          </p:nvSpPr>
          <p:spPr>
            <a:xfrm>
              <a:off x="7216088" y="2473571"/>
              <a:ext cx="2272744" cy="2883929"/>
            </a:xfrm>
            <a:custGeom>
              <a:avLst/>
              <a:gdLst>
                <a:gd name="connsiteX0" fmla="*/ 0 w 2272744"/>
                <a:gd name="connsiteY0" fmla="*/ 0 h 2883929"/>
                <a:gd name="connsiteX1" fmla="*/ 2272744 w 2272744"/>
                <a:gd name="connsiteY1" fmla="*/ 0 h 2883929"/>
                <a:gd name="connsiteX2" fmla="*/ 2272744 w 2272744"/>
                <a:gd name="connsiteY2" fmla="*/ 2883929 h 2883929"/>
                <a:gd name="connsiteX3" fmla="*/ 0 w 2272744"/>
                <a:gd name="connsiteY3" fmla="*/ 2883929 h 2883929"/>
                <a:gd name="connsiteX4" fmla="*/ 0 w 2272744"/>
                <a:gd name="connsiteY4" fmla="*/ 0 h 28839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2744" h="2883929">
                  <a:moveTo>
                    <a:pt x="0" y="0"/>
                  </a:moveTo>
                  <a:lnTo>
                    <a:pt x="2272744" y="0"/>
                  </a:lnTo>
                  <a:lnTo>
                    <a:pt x="2272744" y="2883929"/>
                  </a:lnTo>
                  <a:lnTo>
                    <a:pt x="0" y="288392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b="1" kern="1200" dirty="0">
                  <a:effectLst/>
                  <a:latin typeface="Calibri" panose="020F0502020204030204" pitchFamily="34" charset="0"/>
                  <a:ea typeface="Calibri" panose="020F0502020204030204" pitchFamily="34" charset="0"/>
                  <a:cs typeface="Calibri" panose="020F0502020204030204" pitchFamily="34" charset="0"/>
                </a:rPr>
                <a:t>Percent decrease:</a:t>
              </a:r>
            </a:p>
            <a:p>
              <a:pPr lvl="0" algn="l" defTabSz="755650">
                <a:lnSpc>
                  <a:spcPct val="90000"/>
                </a:lnSpc>
                <a:spcBef>
                  <a:spcPct val="0"/>
                </a:spcBef>
                <a:spcAft>
                  <a:spcPct val="35000"/>
                </a:spcAft>
              </a:pPr>
              <a:r>
                <a:rPr lang="en-US" sz="1700" kern="1200" dirty="0">
                  <a:effectLst/>
                  <a:latin typeface="Calibri" panose="020F0502020204030204" pitchFamily="34" charset="0"/>
                  <a:ea typeface="Calibri" panose="020F0502020204030204" pitchFamily="34" charset="0"/>
                  <a:cs typeface="Calibri" panose="020F0502020204030204" pitchFamily="34" charset="0"/>
                </a:rPr>
                <a:t>Decrease the proficiency gap by a set percent (e.g., 3% each year) or percentage points (e.g., 3 </a:t>
              </a:r>
              <a:r>
                <a:rPr lang="en-US" sz="1700" kern="1200" dirty="0">
                  <a:latin typeface="Calibri" panose="020F0502020204030204" pitchFamily="34" charset="0"/>
                  <a:ea typeface="Calibri" panose="020F0502020204030204" pitchFamily="34" charset="0"/>
                  <a:cs typeface="Calibri" panose="020F0502020204030204" pitchFamily="34" charset="0"/>
                </a:rPr>
                <a:t>percentage points) </a:t>
              </a:r>
              <a:r>
                <a:rPr lang="en-US" sz="1700" kern="1200" dirty="0">
                  <a:effectLst/>
                  <a:latin typeface="Calibri" panose="020F0502020204030204" pitchFamily="34" charset="0"/>
                  <a:ea typeface="Calibri" panose="020F0502020204030204" pitchFamily="34" charset="0"/>
                  <a:cs typeface="Calibri" panose="020F0502020204030204" pitchFamily="34" charset="0"/>
                </a:rPr>
                <a:t>every year.</a:t>
              </a:r>
              <a:endParaRPr lang="en-US" sz="1700" kern="1200" dirty="0">
                <a:latin typeface="Calibri" panose="020F0502020204030204" pitchFamily="34" charset="0"/>
                <a:cs typeface="Calibri" panose="020F0502020204030204" pitchFamily="34" charset="0"/>
              </a:endParaRPr>
            </a:p>
          </p:txBody>
        </p:sp>
        <p:sp>
          <p:nvSpPr>
            <p:cNvPr id="11" name="Freeform 10"/>
            <p:cNvSpPr/>
            <p:nvPr/>
          </p:nvSpPr>
          <p:spPr>
            <a:xfrm>
              <a:off x="9488833" y="2473571"/>
              <a:ext cx="2272744" cy="2883929"/>
            </a:xfrm>
            <a:custGeom>
              <a:avLst/>
              <a:gdLst>
                <a:gd name="connsiteX0" fmla="*/ 0 w 2272744"/>
                <a:gd name="connsiteY0" fmla="*/ 0 h 2883929"/>
                <a:gd name="connsiteX1" fmla="*/ 2272744 w 2272744"/>
                <a:gd name="connsiteY1" fmla="*/ 0 h 2883929"/>
                <a:gd name="connsiteX2" fmla="*/ 2272744 w 2272744"/>
                <a:gd name="connsiteY2" fmla="*/ 2883929 h 2883929"/>
                <a:gd name="connsiteX3" fmla="*/ 0 w 2272744"/>
                <a:gd name="connsiteY3" fmla="*/ 2883929 h 2883929"/>
                <a:gd name="connsiteX4" fmla="*/ 0 w 2272744"/>
                <a:gd name="connsiteY4" fmla="*/ 0 h 28839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2744" h="2883929">
                  <a:moveTo>
                    <a:pt x="0" y="0"/>
                  </a:moveTo>
                  <a:lnTo>
                    <a:pt x="2272744" y="0"/>
                  </a:lnTo>
                  <a:lnTo>
                    <a:pt x="2272744" y="2883929"/>
                  </a:lnTo>
                  <a:lnTo>
                    <a:pt x="0" y="288392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4770" tIns="64770" rIns="64770" bIns="64770" numCol="1" spcCol="1270" anchor="t" anchorCtr="0">
              <a:noAutofit/>
            </a:bodyPr>
            <a:lstStyle/>
            <a:p>
              <a:pPr marL="0" lvl="0" algn="l" defTabSz="733425">
                <a:lnSpc>
                  <a:spcPct val="90000"/>
                </a:lnSpc>
                <a:spcBef>
                  <a:spcPct val="0"/>
                </a:spcBef>
                <a:spcAft>
                  <a:spcPct val="35000"/>
                </a:spcAft>
                <a:buNone/>
              </a:pPr>
              <a:r>
                <a:rPr lang="en-US" sz="1650" b="1" kern="1200" dirty="0">
                  <a:latin typeface="Calibri" panose="020F0502020204030204" pitchFamily="34" charset="0"/>
                  <a:ea typeface="Calibri" panose="020F0502020204030204" pitchFamily="34" charset="0"/>
                  <a:cs typeface="Calibri" panose="020F0502020204030204" pitchFamily="34" charset="0"/>
                </a:rPr>
                <a:t>Start with the end goal and work backwards:</a:t>
              </a:r>
            </a:p>
            <a:p>
              <a:pPr marL="0" lvl="0" algn="l" defTabSz="755650">
                <a:lnSpc>
                  <a:spcPct val="90000"/>
                </a:lnSpc>
                <a:spcBef>
                  <a:spcPct val="0"/>
                </a:spcBef>
                <a:spcAft>
                  <a:spcPct val="35000"/>
                </a:spcAft>
                <a:buNone/>
              </a:pPr>
              <a:r>
                <a:rPr lang="en-US" sz="1700" kern="1200" dirty="0">
                  <a:solidFill>
                    <a:prstClr val="white"/>
                  </a:solidFill>
                  <a:effectLst/>
                  <a:latin typeface="Calibri" panose="020F0502020204030204" pitchFamily="34" charset="0"/>
                  <a:ea typeface="Calibri" panose="020F0502020204030204" pitchFamily="34" charset="0"/>
                  <a:cs typeface="Calibri" panose="020F0502020204030204" pitchFamily="34" charset="0"/>
                </a:rPr>
                <a:t>Look at current proficiency rates and determine where they should be by 2025. Then decide if progress will be made in equal increments or increasingly larger targets?</a:t>
              </a:r>
            </a:p>
          </p:txBody>
        </p:sp>
      </p:grpSp>
    </p:spTree>
    <p:extLst>
      <p:ext uri="{BB962C8B-B14F-4D97-AF65-F5344CB8AC3E}">
        <p14:creationId xmlns:p14="http://schemas.microsoft.com/office/powerpoint/2010/main" val="2508188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CB2E1-0E53-4D0C-82F5-1778C4C52E3E}"/>
              </a:ext>
            </a:extLst>
          </p:cNvPr>
          <p:cNvSpPr>
            <a:spLocks noGrp="1"/>
          </p:cNvSpPr>
          <p:nvPr>
            <p:ph type="title"/>
          </p:nvPr>
        </p:nvSpPr>
        <p:spPr/>
        <p:txBody>
          <a:bodyPr/>
          <a:lstStyle/>
          <a:p>
            <a:r>
              <a:rPr kumimoji="0" lang="en-US" sz="4400" b="1" i="0" u="none" strike="noStrike" kern="1200" cap="none" spc="0" normalizeH="0" baseline="0" noProof="0" dirty="0">
                <a:ln>
                  <a:noFill/>
                </a:ln>
                <a:solidFill>
                  <a:srgbClr val="01579B"/>
                </a:solidFill>
                <a:effectLst/>
                <a:uLnTx/>
                <a:uFillTx/>
                <a:latin typeface="Calibri" panose="020F0502020204030204" pitchFamily="34" charset="0"/>
                <a:ea typeface="+mj-ea"/>
                <a:cs typeface="Calibri" panose="020F0502020204030204" pitchFamily="34" charset="0"/>
              </a:rPr>
              <a:t>General Data Visualization Strategies </a:t>
            </a:r>
            <a:endParaRPr lang="en-US" dirty="0"/>
          </a:p>
        </p:txBody>
      </p:sp>
      <p:sp>
        <p:nvSpPr>
          <p:cNvPr id="3" name="Content Placeholder 2">
            <a:extLst>
              <a:ext uri="{FF2B5EF4-FFF2-40B4-BE49-F238E27FC236}">
                <a16:creationId xmlns:a16="http://schemas.microsoft.com/office/drawing/2014/main" id="{7A837DE4-78E5-4154-B13F-06EDFAB4CC52}"/>
              </a:ext>
            </a:extLst>
          </p:cNvPr>
          <p:cNvSpPr>
            <a:spLocks noGrp="1"/>
          </p:cNvSpPr>
          <p:nvPr>
            <p:ph idx="1"/>
          </p:nvPr>
        </p:nvSpPr>
        <p:spPr>
          <a:xfrm>
            <a:off x="838200" y="1575105"/>
            <a:ext cx="10515600" cy="3685438"/>
          </a:xfrm>
        </p:spPr>
        <p:txBody>
          <a:bodyPr>
            <a:normAutofit lnSpcReduction="10000"/>
          </a:bodyPr>
          <a:lstStyle/>
          <a:p>
            <a:r>
              <a:rPr lang="en-US" dirty="0"/>
              <a:t>Use the chart type appropriate for the data you are presenting</a:t>
            </a:r>
          </a:p>
          <a:p>
            <a:r>
              <a:rPr lang="en-US" dirty="0"/>
              <a:t>Include only the data that stakeholders need to focus on in each display</a:t>
            </a:r>
          </a:p>
          <a:p>
            <a:r>
              <a:rPr lang="en-US" dirty="0"/>
              <a:t>Be intentional with table and column titles, color, and boldness to emphasize key take-aways from the data, such as data that are outliers or below/above a certain target</a:t>
            </a:r>
          </a:p>
          <a:p>
            <a:r>
              <a:rPr lang="en-US" dirty="0"/>
              <a:t> Use consistent axis scales to avoid confusion or misleading data</a:t>
            </a:r>
          </a:p>
          <a:p>
            <a:r>
              <a:rPr lang="en-US" dirty="0"/>
              <a:t>Avoid over formatting with background colors, 3-D effects, and unnecessary distractions</a:t>
            </a:r>
          </a:p>
          <a:p>
            <a:endParaRPr lang="en-US" dirty="0"/>
          </a:p>
        </p:txBody>
      </p:sp>
      <p:sp>
        <p:nvSpPr>
          <p:cNvPr id="4" name="Slide Number Placeholder 3">
            <a:extLst>
              <a:ext uri="{FF2B5EF4-FFF2-40B4-BE49-F238E27FC236}">
                <a16:creationId xmlns:a16="http://schemas.microsoft.com/office/drawing/2014/main" id="{9B7CBFD5-F257-4A61-8D0B-D8CF0C6501B9}"/>
              </a:ext>
            </a:extLst>
          </p:cNvPr>
          <p:cNvSpPr>
            <a:spLocks noGrp="1"/>
          </p:cNvSpPr>
          <p:nvPr>
            <p:ph type="sldNum" sz="quarter" idx="4"/>
          </p:nvPr>
        </p:nvSpPr>
        <p:spPr/>
        <p:txBody>
          <a:bodyPr/>
          <a:lstStyle/>
          <a:p>
            <a:fld id="{53A591CA-5CCE-2347-919F-ADE8113BB43B}" type="slidenum">
              <a:rPr lang="en-US" smtClean="0"/>
              <a:pPr/>
              <a:t>18</a:t>
            </a:fld>
            <a:endParaRPr lang="en-US" dirty="0"/>
          </a:p>
        </p:txBody>
      </p:sp>
    </p:spTree>
    <p:extLst>
      <p:ext uri="{BB962C8B-B14F-4D97-AF65-F5344CB8AC3E}">
        <p14:creationId xmlns:p14="http://schemas.microsoft.com/office/powerpoint/2010/main" val="2461504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006BB-D7B4-48B0-8E9A-D37859531B4B}"/>
              </a:ext>
            </a:extLst>
          </p:cNvPr>
          <p:cNvSpPr>
            <a:spLocks noGrp="1"/>
          </p:cNvSpPr>
          <p:nvPr>
            <p:ph type="title"/>
          </p:nvPr>
        </p:nvSpPr>
        <p:spPr/>
        <p:txBody>
          <a:bodyPr/>
          <a:lstStyle/>
          <a:p>
            <a:r>
              <a:rPr kumimoji="0" lang="en-US" sz="4400" b="1" i="0" u="none" strike="noStrike" kern="1200" cap="none" spc="0" normalizeH="0" baseline="0" noProof="0" dirty="0">
                <a:ln>
                  <a:noFill/>
                </a:ln>
                <a:solidFill>
                  <a:srgbClr val="01579B"/>
                </a:solidFill>
                <a:effectLst/>
                <a:uLnTx/>
                <a:uFillTx/>
                <a:latin typeface="Calibri" panose="020F0502020204030204" pitchFamily="34" charset="0"/>
                <a:ea typeface="+mj-ea"/>
                <a:cs typeface="Calibri" panose="020F0502020204030204" pitchFamily="34" charset="0"/>
              </a:rPr>
              <a:t>General Data Visualization Strategies for Indicator 3</a:t>
            </a:r>
            <a:endParaRPr lang="en-US" dirty="0"/>
          </a:p>
        </p:txBody>
      </p:sp>
      <p:sp>
        <p:nvSpPr>
          <p:cNvPr id="3" name="Content Placeholder 2">
            <a:extLst>
              <a:ext uri="{FF2B5EF4-FFF2-40B4-BE49-F238E27FC236}">
                <a16:creationId xmlns:a16="http://schemas.microsoft.com/office/drawing/2014/main" id="{0F4CE74C-F7DD-44CA-A8F2-12F9F076B6D0}"/>
              </a:ext>
            </a:extLst>
          </p:cNvPr>
          <p:cNvSpPr>
            <a:spLocks noGrp="1"/>
          </p:cNvSpPr>
          <p:nvPr>
            <p:ph idx="1"/>
          </p:nvPr>
        </p:nvSpPr>
        <p:spPr/>
        <p:txBody>
          <a:bodyPr/>
          <a:lstStyle/>
          <a:p>
            <a:r>
              <a:rPr lang="en-US" dirty="0"/>
              <a:t>Disaggregate by content areas, grade levels, demographics, assessment type</a:t>
            </a:r>
          </a:p>
          <a:p>
            <a:r>
              <a:rPr lang="en-US" dirty="0"/>
              <a:t>Show historical data of actual participation and proficiency against  targets in SPP/APR</a:t>
            </a:r>
          </a:p>
          <a:p>
            <a:r>
              <a:rPr lang="en-US" dirty="0"/>
              <a:t>Illustrate the gap between actual data and the target data by year (Target Deviation Bar Chart)</a:t>
            </a:r>
          </a:p>
          <a:p>
            <a:endParaRPr lang="en-US" dirty="0"/>
          </a:p>
        </p:txBody>
      </p:sp>
      <p:sp>
        <p:nvSpPr>
          <p:cNvPr id="4" name="Slide Number Placeholder 3">
            <a:extLst>
              <a:ext uri="{FF2B5EF4-FFF2-40B4-BE49-F238E27FC236}">
                <a16:creationId xmlns:a16="http://schemas.microsoft.com/office/drawing/2014/main" id="{5A8EFE01-6ACE-491B-BD1D-4628C09D089E}"/>
              </a:ext>
            </a:extLst>
          </p:cNvPr>
          <p:cNvSpPr>
            <a:spLocks noGrp="1"/>
          </p:cNvSpPr>
          <p:nvPr>
            <p:ph type="sldNum" sz="quarter" idx="4"/>
          </p:nvPr>
        </p:nvSpPr>
        <p:spPr/>
        <p:txBody>
          <a:bodyPr/>
          <a:lstStyle/>
          <a:p>
            <a:fld id="{53A591CA-5CCE-2347-919F-ADE8113BB43B}" type="slidenum">
              <a:rPr lang="en-US" smtClean="0"/>
              <a:pPr/>
              <a:t>19</a:t>
            </a:fld>
            <a:endParaRPr lang="en-US" dirty="0"/>
          </a:p>
        </p:txBody>
      </p:sp>
    </p:spTree>
    <p:extLst>
      <p:ext uri="{BB962C8B-B14F-4D97-AF65-F5344CB8AC3E}">
        <p14:creationId xmlns:p14="http://schemas.microsoft.com/office/powerpoint/2010/main" val="1531016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srgbClr val="01579B"/>
                </a:solidFill>
              </a:rPr>
              <a:t>Objectives</a:t>
            </a:r>
          </a:p>
        </p:txBody>
      </p:sp>
      <p:sp>
        <p:nvSpPr>
          <p:cNvPr id="3" name="Content Placeholder 2"/>
          <p:cNvSpPr>
            <a:spLocks noGrp="1"/>
          </p:cNvSpPr>
          <p:nvPr>
            <p:ph idx="1"/>
          </p:nvPr>
        </p:nvSpPr>
        <p:spPr/>
        <p:txBody>
          <a:bodyPr/>
          <a:lstStyle/>
          <a:p>
            <a:pPr>
              <a:buClr>
                <a:srgbClr val="26847A"/>
              </a:buClr>
            </a:pPr>
            <a:endParaRPr lang="en-US" dirty="0"/>
          </a:p>
          <a:p>
            <a:pPr lvl="1">
              <a:buClr>
                <a:srgbClr val="26847A"/>
              </a:buClr>
            </a:pPr>
            <a:endParaRPr lang="en-US" dirty="0"/>
          </a:p>
          <a:p>
            <a:pPr lvl="2">
              <a:buClr>
                <a:srgbClr val="26847A"/>
              </a:buClr>
            </a:pPr>
            <a:endParaRPr lang="en-US" dirty="0"/>
          </a:p>
          <a:p>
            <a:pPr lvl="3">
              <a:buClr>
                <a:srgbClr val="26847A"/>
              </a:buClr>
            </a:pPr>
            <a:endParaRPr lang="en-US" dirty="0"/>
          </a:p>
          <a:p>
            <a:pPr lvl="3">
              <a:buClr>
                <a:srgbClr val="26847A"/>
              </a:buClr>
            </a:pPr>
            <a:endParaRPr lang="en-US" dirty="0"/>
          </a:p>
          <a:p>
            <a:pPr lvl="3">
              <a:buClr>
                <a:srgbClr val="26847A"/>
              </a:buClr>
            </a:pPr>
            <a:endParaRPr lang="en-US" dirty="0"/>
          </a:p>
          <a:p>
            <a:pPr lvl="3">
              <a:buClr>
                <a:srgbClr val="26847A"/>
              </a:buClr>
            </a:pPr>
            <a:endParaRPr lang="en-US" dirty="0"/>
          </a:p>
        </p:txBody>
      </p:sp>
      <p:sp>
        <p:nvSpPr>
          <p:cNvPr id="6" name="Slide Number Placeholder 5">
            <a:extLst>
              <a:ext uri="{FF2B5EF4-FFF2-40B4-BE49-F238E27FC236}">
                <a16:creationId xmlns:a16="http://schemas.microsoft.com/office/drawing/2014/main" id="{AC54809C-75FC-F14B-BB2D-23EC86BA892C}"/>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chemeClr val="bg1"/>
                </a:solidFill>
              </a:defRPr>
            </a:lvl1pPr>
          </a:lstStyle>
          <a:p>
            <a:fld id="{53A591CA-5CCE-2347-919F-ADE8113BB43B}" type="slidenum">
              <a:rPr lang="en-US" smtClean="0"/>
              <a:pPr/>
              <a:t>2</a:t>
            </a:fld>
            <a:endParaRPr lang="en-US" dirty="0"/>
          </a:p>
        </p:txBody>
      </p:sp>
      <p:sp>
        <p:nvSpPr>
          <p:cNvPr id="5" name="Content Placeholder 2">
            <a:extLst>
              <a:ext uri="{FF2B5EF4-FFF2-40B4-BE49-F238E27FC236}">
                <a16:creationId xmlns:a16="http://schemas.microsoft.com/office/drawing/2014/main" id="{0A250B08-BB50-48F8-87FA-C4E3FD17BD4A}"/>
              </a:ext>
            </a:extLst>
          </p:cNvPr>
          <p:cNvSpPr txBox="1">
            <a:spLocks/>
          </p:cNvSpPr>
          <p:nvPr/>
        </p:nvSpPr>
        <p:spPr>
          <a:xfrm>
            <a:off x="838200" y="1683356"/>
            <a:ext cx="10301748" cy="3432565"/>
          </a:xfrm>
          <a:prstGeom prst="rect">
            <a:avLst/>
          </a:prstGeom>
        </p:spPr>
        <p:txBody>
          <a:bodyPr vert="horz" lIns="91440" tIns="45720" rIns="91440" bIns="45720" rtlCol="0">
            <a:normAutofit/>
          </a:bodyPr>
          <a:lstStyle>
            <a:lvl1pPr marL="228600" marR="0" lvl="0" indent="-228600" defTabSz="914400" fontAlgn="auto">
              <a:lnSpc>
                <a:spcPct val="90000"/>
              </a:lnSpc>
              <a:spcBef>
                <a:spcPts val="1000"/>
              </a:spcBef>
              <a:spcAft>
                <a:spcPts val="0"/>
              </a:spcAft>
              <a:buClr>
                <a:srgbClr val="26847A"/>
              </a:buClr>
              <a:buSzTx/>
              <a:buFont typeface="Arial" panose="020B0604020202020204" pitchFamily="34" charset="0"/>
              <a:buChar char="•"/>
              <a:tabLst/>
              <a:defRPr kumimoji="0" sz="2800" b="0" i="0" u="none" strike="noStrike" cap="none" spc="0" normalizeH="0" baseline="0">
                <a:ln>
                  <a:noFill/>
                </a:ln>
                <a:solidFill>
                  <a:prstClr val="black"/>
                </a:solidFill>
                <a:effectLst/>
                <a:uLnTx/>
                <a:uFillTx/>
                <a:latin typeface="Calibri" panose="020F0502020204030204" pitchFamily="34" charset="0"/>
                <a:cs typeface="Calibri" panose="020F0502020204030204" pitchFamily="34" charset="0"/>
              </a:defRPr>
            </a:lvl1pPr>
            <a:lvl2pPr marL="517525" marR="0" lvl="1" indent="-222250" defTabSz="914400" fontAlgn="auto">
              <a:lnSpc>
                <a:spcPct val="90000"/>
              </a:lnSpc>
              <a:spcBef>
                <a:spcPts val="500"/>
              </a:spcBef>
              <a:spcAft>
                <a:spcPts val="0"/>
              </a:spcAft>
              <a:buClr>
                <a:srgbClr val="26847A"/>
              </a:buClr>
              <a:buSzTx/>
              <a:buFont typeface="System Font Regular"/>
              <a:buChar char="−"/>
              <a:tabLst/>
              <a:defRPr kumimoji="0" sz="2400" b="0" i="0" u="none" strike="noStrike" cap="none" spc="0" normalizeH="0" baseline="0">
                <a:ln>
                  <a:noFill/>
                </a:ln>
                <a:solidFill>
                  <a:srgbClr val="000000"/>
                </a:solidFill>
                <a:effectLst/>
                <a:uLnTx/>
                <a:uFillTx/>
                <a:latin typeface="Calibri"/>
                <a:cs typeface="Calibri"/>
              </a:defRPr>
            </a:lvl2pPr>
            <a:lvl3pPr marL="692150" indent="-234950" defTabSz="914400">
              <a:lnSpc>
                <a:spcPct val="90000"/>
              </a:lnSpc>
              <a:spcBef>
                <a:spcPts val="500"/>
              </a:spcBef>
              <a:buClr>
                <a:srgbClr val="26847A"/>
              </a:buClr>
              <a:buFont typeface="Wingdings" panose="05000000000000000000" pitchFamily="2" charset="2"/>
              <a:buChar char="§"/>
              <a:defRPr sz="2000" b="0" i="0">
                <a:latin typeface="Calibri" panose="020F0502020204030204" pitchFamily="34" charset="0"/>
                <a:cs typeface="Calibri" panose="020F0502020204030204" pitchFamily="34" charset="0"/>
              </a:defRPr>
            </a:lvl3pPr>
            <a:lvl4pPr marL="914400" indent="-222250" defTabSz="914400">
              <a:lnSpc>
                <a:spcPct val="90000"/>
              </a:lnSpc>
              <a:spcBef>
                <a:spcPts val="500"/>
              </a:spcBef>
              <a:buClr>
                <a:srgbClr val="26847A"/>
              </a:buClr>
              <a:buFont typeface="Arial" panose="020B0604020202020204" pitchFamily="34" charset="0"/>
              <a:buChar char="•"/>
              <a:defRPr b="0" i="0">
                <a:latin typeface="Calibri" panose="020F0502020204030204" pitchFamily="34" charset="0"/>
                <a:cs typeface="Calibri" panose="020F0502020204030204" pitchFamily="34" charset="0"/>
              </a:defRPr>
            </a:lvl4pPr>
            <a:lvl5pPr marL="1149350" indent="-234950" defTabSz="914400">
              <a:lnSpc>
                <a:spcPct val="90000"/>
              </a:lnSpc>
              <a:spcBef>
                <a:spcPts val="500"/>
              </a:spcBef>
              <a:buClr>
                <a:srgbClr val="26847A"/>
              </a:buClr>
              <a:buFont typeface="Arial" panose="020B0604020202020204" pitchFamily="34" charset="0"/>
              <a:buChar char="•"/>
              <a:defRPr b="0" i="0">
                <a:latin typeface="Calibri" panose="020F0502020204030204" pitchFamily="34" charset="0"/>
                <a:cs typeface="Calibri" panose="020F0502020204030204" pitchFamily="34" charset="0"/>
              </a:defRP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marL="514350" indent="-514350">
              <a:buFont typeface="+mj-lt"/>
              <a:buAutoNum type="arabicPeriod"/>
            </a:pPr>
            <a:r>
              <a:rPr lang="en-US" dirty="0">
                <a:solidFill>
                  <a:schemeClr val="tx1"/>
                </a:solidFill>
              </a:rPr>
              <a:t>Understand the changes made to Part B State Performance Plan/Annual Performance Report (SPP/APR) Indicator 3 Participation and Performance of Children With IEPs on Statewide Assessments</a:t>
            </a:r>
            <a:endParaRPr lang="en-US" strike="sngStrike" dirty="0">
              <a:solidFill>
                <a:schemeClr val="tx1"/>
              </a:solidFill>
            </a:endParaRPr>
          </a:p>
          <a:p>
            <a:pPr marL="514350" indent="-514350">
              <a:buFont typeface="+mj-lt"/>
              <a:buAutoNum type="arabicPeriod"/>
            </a:pPr>
            <a:r>
              <a:rPr lang="en-US" dirty="0">
                <a:solidFill>
                  <a:schemeClr val="tx1"/>
                </a:solidFill>
              </a:rPr>
              <a:t>Understand the new SPP/APR requirements related to stakeholder and parent engagement and their implications for Indicator 3</a:t>
            </a:r>
          </a:p>
          <a:p>
            <a:pPr marL="514350" indent="-514350">
              <a:buFont typeface="+mj-lt"/>
              <a:buAutoNum type="arabicPeriod"/>
            </a:pPr>
            <a:r>
              <a:rPr lang="en-US" dirty="0">
                <a:solidFill>
                  <a:schemeClr val="tx1"/>
                </a:solidFill>
              </a:rPr>
              <a:t>Develop an awareness of a range of strategies to engage stakeholders in baseline and target setting for Indicator 3 </a:t>
            </a:r>
          </a:p>
        </p:txBody>
      </p:sp>
    </p:spTree>
    <p:extLst>
      <p:ext uri="{BB962C8B-B14F-4D97-AF65-F5344CB8AC3E}">
        <p14:creationId xmlns:p14="http://schemas.microsoft.com/office/powerpoint/2010/main" val="40191442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7B8F2-D73F-4B85-BADC-BC546960C1E1}"/>
              </a:ext>
            </a:extLst>
          </p:cNvPr>
          <p:cNvSpPr>
            <a:spLocks noGrp="1"/>
          </p:cNvSpPr>
          <p:nvPr>
            <p:ph type="title"/>
          </p:nvPr>
        </p:nvSpPr>
        <p:spPr/>
        <p:txBody>
          <a:bodyPr>
            <a:normAutofit/>
          </a:bodyPr>
          <a:lstStyle/>
          <a:p>
            <a:r>
              <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t>Strategies for Engaging Stakeholders in Indicator 3 Baseline and Target Setting </a:t>
            </a:r>
            <a:endParaRPr lang="en-US" sz="4400" dirty="0"/>
          </a:p>
        </p:txBody>
      </p:sp>
      <p:sp>
        <p:nvSpPr>
          <p:cNvPr id="5" name="Slide Number Placeholder 3">
            <a:extLst>
              <a:ext uri="{FF2B5EF4-FFF2-40B4-BE49-F238E27FC236}">
                <a16:creationId xmlns:a16="http://schemas.microsoft.com/office/drawing/2014/main" id="{6C259636-C03C-4F8C-BF7B-668664F8039A}"/>
              </a:ext>
            </a:extLst>
          </p:cNvPr>
          <p:cNvSpPr txBox="1">
            <a:spLocks/>
          </p:cNvSpPr>
          <p:nvPr/>
        </p:nvSpPr>
        <p:spPr>
          <a:xfrm>
            <a:off x="11549833" y="6148675"/>
            <a:ext cx="426267" cy="50799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3A591CA-5CCE-2347-919F-ADE8113BB43B}" type="slidenum">
              <a:rPr lang="en-US" sz="1200" smtClean="0">
                <a:solidFill>
                  <a:schemeClr val="bg1"/>
                </a:solidFill>
              </a:rPr>
              <a:pPr algn="ctr"/>
              <a:t>20</a:t>
            </a:fld>
            <a:endParaRPr lang="en-US" dirty="0">
              <a:solidFill>
                <a:schemeClr val="bg1"/>
              </a:solidFill>
            </a:endParaRPr>
          </a:p>
        </p:txBody>
      </p:sp>
    </p:spTree>
    <p:extLst>
      <p:ext uri="{BB962C8B-B14F-4D97-AF65-F5344CB8AC3E}">
        <p14:creationId xmlns:p14="http://schemas.microsoft.com/office/powerpoint/2010/main" val="5394806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2879D-9E87-4D56-8D4C-65C94EA24A96}"/>
              </a:ext>
            </a:extLst>
          </p:cNvPr>
          <p:cNvSpPr>
            <a:spLocks noGrp="1"/>
          </p:cNvSpPr>
          <p:nvPr>
            <p:ph type="title"/>
          </p:nvPr>
        </p:nvSpPr>
        <p:spPr/>
        <p:txBody>
          <a:bodyPr>
            <a:normAutofit/>
          </a:bodyPr>
          <a:lstStyle/>
          <a:p>
            <a:r>
              <a:rPr kumimoji="0" lang="en-US" sz="4400" b="1" i="0" u="none" strike="noStrike" kern="1200" cap="none" spc="0" normalizeH="0" baseline="0" noProof="0" dirty="0">
                <a:ln>
                  <a:noFill/>
                </a:ln>
                <a:solidFill>
                  <a:srgbClr val="01579B"/>
                </a:solidFill>
                <a:effectLst/>
                <a:uLnTx/>
                <a:uFillTx/>
                <a:latin typeface="Calibri" panose="020F0502020204030204" pitchFamily="34" charset="0"/>
                <a:ea typeface="+mj-ea"/>
                <a:cs typeface="Calibri" panose="020F0502020204030204" pitchFamily="34" charset="0"/>
              </a:rPr>
              <a:t>Requirements for State Descriptions of Stakeholder Engagement in SPP/APR</a:t>
            </a:r>
            <a:endParaRPr lang="en-US" sz="4400" dirty="0"/>
          </a:p>
        </p:txBody>
      </p:sp>
      <p:sp>
        <p:nvSpPr>
          <p:cNvPr id="3" name="Content Placeholder 2">
            <a:extLst>
              <a:ext uri="{FF2B5EF4-FFF2-40B4-BE49-F238E27FC236}">
                <a16:creationId xmlns:a16="http://schemas.microsoft.com/office/drawing/2014/main" id="{8B49D53A-AE16-4451-8C10-377B1EA8C30E}"/>
              </a:ext>
            </a:extLst>
          </p:cNvPr>
          <p:cNvSpPr>
            <a:spLocks noGrp="1"/>
          </p:cNvSpPr>
          <p:nvPr>
            <p:ph idx="1"/>
          </p:nvPr>
        </p:nvSpPr>
        <p:spPr/>
        <p:txBody>
          <a:bodyPr/>
          <a:lstStyle/>
          <a:p>
            <a:pPr marL="0" indent="0">
              <a:lnSpc>
                <a:spcPct val="107000"/>
              </a:lnSpc>
              <a:spcBef>
                <a:spcPts val="0"/>
              </a:spcBef>
              <a:buNone/>
            </a:pPr>
            <a:r>
              <a:rPr lang="en-US" sz="2600" b="1" dirty="0">
                <a:solidFill>
                  <a:schemeClr val="tx1"/>
                </a:solidFill>
                <a:ea typeface="Calibri" panose="020F0502020204030204" pitchFamily="34" charset="0"/>
                <a:cs typeface="Times New Roman" panose="02020603050405020304" pitchFamily="18" charset="0"/>
              </a:rPr>
              <a:t>In their FFY 2020 SPP/APR submission</a:t>
            </a:r>
            <a:r>
              <a:rPr lang="en-US" sz="2600" b="1" dirty="0">
                <a:ea typeface="Calibri" panose="020F0502020204030204" pitchFamily="34" charset="0"/>
                <a:cs typeface="Times New Roman" panose="02020603050405020304" pitchFamily="18" charset="0"/>
              </a:rPr>
              <a:t>,</a:t>
            </a:r>
            <a:r>
              <a:rPr lang="en-US" sz="2600" b="1" dirty="0">
                <a:solidFill>
                  <a:schemeClr val="tx1"/>
                </a:solidFill>
                <a:ea typeface="Calibri" panose="020F0502020204030204" pitchFamily="34" charset="0"/>
                <a:cs typeface="Times New Roman" panose="02020603050405020304" pitchFamily="18" charset="0"/>
              </a:rPr>
              <a:t> states must report </a:t>
            </a:r>
          </a:p>
          <a:p>
            <a:pPr>
              <a:lnSpc>
                <a:spcPct val="107000"/>
              </a:lnSpc>
              <a:spcBef>
                <a:spcPts val="0"/>
              </a:spcBef>
            </a:pPr>
            <a:r>
              <a:rPr lang="en-US" sz="2600" dirty="0">
                <a:solidFill>
                  <a:schemeClr val="tx1"/>
                </a:solidFill>
                <a:ea typeface="Calibri" panose="020F0502020204030204" pitchFamily="34" charset="0"/>
                <a:cs typeface="Times New Roman" panose="02020603050405020304" pitchFamily="18" charset="0"/>
              </a:rPr>
              <a:t>The </a:t>
            </a:r>
            <a:r>
              <a:rPr lang="en-US" sz="2600" b="1" i="1" dirty="0">
                <a:solidFill>
                  <a:schemeClr val="tx1"/>
                </a:solidFill>
                <a:ea typeface="Calibri" panose="020F0502020204030204" pitchFamily="34" charset="0"/>
                <a:cs typeface="Times New Roman" panose="02020603050405020304" pitchFamily="18" charset="0"/>
              </a:rPr>
              <a:t>number</a:t>
            </a:r>
            <a:r>
              <a:rPr lang="en-US" sz="2600" dirty="0">
                <a:solidFill>
                  <a:schemeClr val="tx1"/>
                </a:solidFill>
                <a:ea typeface="Calibri" panose="020F0502020204030204" pitchFamily="34" charset="0"/>
                <a:cs typeface="Times New Roman" panose="02020603050405020304" pitchFamily="18" charset="0"/>
              </a:rPr>
              <a:t> of parent members attending stakeholder meetings</a:t>
            </a:r>
          </a:p>
          <a:p>
            <a:pPr lvl="1">
              <a:lnSpc>
                <a:spcPct val="107000"/>
              </a:lnSpc>
              <a:spcBef>
                <a:spcPts val="0"/>
              </a:spcBef>
            </a:pPr>
            <a:r>
              <a:rPr lang="en-US" dirty="0">
                <a:solidFill>
                  <a:schemeClr val="tx1"/>
                </a:solidFill>
                <a:cs typeface="Times New Roman" panose="02020603050405020304" pitchFamily="18" charset="0"/>
              </a:rPr>
              <a:t>Interagency Coordinating Council</a:t>
            </a:r>
            <a:endParaRPr lang="en-US" dirty="0">
              <a:solidFill>
                <a:schemeClr val="tx1"/>
              </a:solidFill>
              <a:ea typeface="Calibri" panose="020F0502020204030204" pitchFamily="34" charset="0"/>
              <a:cs typeface="Times New Roman" panose="02020603050405020304" pitchFamily="18" charset="0"/>
            </a:endParaRPr>
          </a:p>
          <a:p>
            <a:pPr lvl="1">
              <a:lnSpc>
                <a:spcPct val="107000"/>
              </a:lnSpc>
              <a:spcBef>
                <a:spcPts val="0"/>
              </a:spcBef>
            </a:pPr>
            <a:r>
              <a:rPr lang="en-US" dirty="0">
                <a:solidFill>
                  <a:schemeClr val="tx1"/>
                </a:solidFill>
                <a:ea typeface="Calibri" panose="020F0502020204030204" pitchFamily="34" charset="0"/>
                <a:cs typeface="Times New Roman" panose="02020603050405020304" pitchFamily="18" charset="0"/>
              </a:rPr>
              <a:t>Parent Center staff </a:t>
            </a:r>
          </a:p>
          <a:p>
            <a:pPr lvl="1">
              <a:lnSpc>
                <a:spcPct val="107000"/>
              </a:lnSpc>
              <a:spcBef>
                <a:spcPts val="0"/>
              </a:spcBef>
            </a:pPr>
            <a:r>
              <a:rPr lang="en-US" dirty="0">
                <a:solidFill>
                  <a:schemeClr val="tx1"/>
                </a:solidFill>
                <a:ea typeface="Calibri" panose="020F0502020204030204" pitchFamily="34" charset="0"/>
                <a:cs typeface="Times New Roman" panose="02020603050405020304" pitchFamily="18" charset="0"/>
              </a:rPr>
              <a:t>Parents from local and statewide advocacy and advisory committees</a:t>
            </a:r>
          </a:p>
          <a:p>
            <a:pPr lvl="1">
              <a:lnSpc>
                <a:spcPct val="107000"/>
              </a:lnSpc>
              <a:spcBef>
                <a:spcPts val="0"/>
              </a:spcBef>
            </a:pPr>
            <a:r>
              <a:rPr lang="en-US" dirty="0">
                <a:solidFill>
                  <a:schemeClr val="tx1"/>
                </a:solidFill>
                <a:ea typeface="Calibri" panose="020F0502020204030204" pitchFamily="34" charset="0"/>
                <a:cs typeface="Times New Roman" panose="02020603050405020304" pitchFamily="18" charset="0"/>
              </a:rPr>
              <a:t>Individual parents</a:t>
            </a:r>
          </a:p>
          <a:p>
            <a:endParaRPr lang="en-US" dirty="0"/>
          </a:p>
        </p:txBody>
      </p:sp>
      <p:sp>
        <p:nvSpPr>
          <p:cNvPr id="4" name="Slide Number Placeholder 3">
            <a:extLst>
              <a:ext uri="{FF2B5EF4-FFF2-40B4-BE49-F238E27FC236}">
                <a16:creationId xmlns:a16="http://schemas.microsoft.com/office/drawing/2014/main" id="{6C259636-C03C-4F8C-BF7B-668664F8039A}"/>
              </a:ext>
            </a:extLst>
          </p:cNvPr>
          <p:cNvSpPr>
            <a:spLocks noGrp="1"/>
          </p:cNvSpPr>
          <p:nvPr>
            <p:ph type="sldNum" sz="quarter" idx="4"/>
          </p:nvPr>
        </p:nvSpPr>
        <p:spPr/>
        <p:txBody>
          <a:bodyPr/>
          <a:lstStyle/>
          <a:p>
            <a:fld id="{53A591CA-5CCE-2347-919F-ADE8113BB43B}" type="slidenum">
              <a:rPr lang="en-US" smtClean="0"/>
              <a:pPr/>
              <a:t>21</a:t>
            </a:fld>
            <a:endParaRPr lang="en-US" dirty="0"/>
          </a:p>
        </p:txBody>
      </p:sp>
    </p:spTree>
    <p:extLst>
      <p:ext uri="{BB962C8B-B14F-4D97-AF65-F5344CB8AC3E}">
        <p14:creationId xmlns:p14="http://schemas.microsoft.com/office/powerpoint/2010/main" val="23885830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623E3-9D2F-4C78-B66D-CA44EA663D08}"/>
              </a:ext>
            </a:extLst>
          </p:cNvPr>
          <p:cNvSpPr>
            <a:spLocks noGrp="1"/>
          </p:cNvSpPr>
          <p:nvPr>
            <p:ph type="title"/>
          </p:nvPr>
        </p:nvSpPr>
        <p:spPr/>
        <p:txBody>
          <a:bodyPr>
            <a:normAutofit/>
          </a:bodyPr>
          <a:lstStyle/>
          <a:p>
            <a:r>
              <a:rPr kumimoji="0" lang="en-US" sz="4400" b="1" i="0" u="none" strike="noStrike" kern="1200" cap="none" spc="0" normalizeH="0" baseline="0" noProof="0" dirty="0">
                <a:ln>
                  <a:noFill/>
                </a:ln>
                <a:solidFill>
                  <a:srgbClr val="01579B"/>
                </a:solidFill>
                <a:effectLst/>
                <a:uLnTx/>
                <a:uFillTx/>
                <a:latin typeface="Calibri" panose="020F0502020204030204" pitchFamily="34" charset="0"/>
                <a:ea typeface="+mj-ea"/>
                <a:cs typeface="Calibri" panose="020F0502020204030204" pitchFamily="34" charset="0"/>
              </a:rPr>
              <a:t>Requirements for State Descriptions of Stakeholder Engagement in SPP/APR </a:t>
            </a:r>
            <a:r>
              <a:rPr kumimoji="0" lang="en-US" sz="4400" b="1" i="0" u="none" strike="noStrike" kern="1200" cap="none" spc="0" normalizeH="0" baseline="0" noProof="0" dirty="0">
                <a:ln>
                  <a:noFill/>
                </a:ln>
                <a:effectLst/>
                <a:uLnTx/>
                <a:uFillTx/>
              </a:rPr>
              <a:t>(cont.)</a:t>
            </a:r>
            <a:endParaRPr lang="en-US" sz="4400" dirty="0"/>
          </a:p>
        </p:txBody>
      </p:sp>
      <p:sp>
        <p:nvSpPr>
          <p:cNvPr id="3" name="Content Placeholder 2">
            <a:extLst>
              <a:ext uri="{FF2B5EF4-FFF2-40B4-BE49-F238E27FC236}">
                <a16:creationId xmlns:a16="http://schemas.microsoft.com/office/drawing/2014/main" id="{A2885C0D-EAA7-4C24-A538-68D13FD56931}"/>
              </a:ext>
            </a:extLst>
          </p:cNvPr>
          <p:cNvSpPr>
            <a:spLocks noGrp="1"/>
          </p:cNvSpPr>
          <p:nvPr>
            <p:ph idx="1"/>
          </p:nvPr>
        </p:nvSpPr>
        <p:spPr/>
        <p:txBody>
          <a:bodyPr/>
          <a:lstStyle/>
          <a:p>
            <a:pPr marL="0" indent="0">
              <a:lnSpc>
                <a:spcPct val="107000"/>
              </a:lnSpc>
              <a:spcBef>
                <a:spcPts val="0"/>
              </a:spcBef>
              <a:buNone/>
            </a:pPr>
            <a:r>
              <a:rPr lang="en-US" sz="2600" b="1" dirty="0">
                <a:solidFill>
                  <a:schemeClr val="tx1"/>
                </a:solidFill>
                <a:ea typeface="Calibri" panose="020F0502020204030204" pitchFamily="34" charset="0"/>
                <a:cs typeface="Times New Roman" panose="02020603050405020304" pitchFamily="18" charset="0"/>
              </a:rPr>
              <a:t> </a:t>
            </a:r>
          </a:p>
          <a:p>
            <a:pPr>
              <a:lnSpc>
                <a:spcPct val="107000"/>
              </a:lnSpc>
              <a:spcBef>
                <a:spcPts val="0"/>
              </a:spcBef>
            </a:pPr>
            <a:r>
              <a:rPr lang="en-US" sz="2600" dirty="0">
                <a:solidFill>
                  <a:schemeClr val="tx1"/>
                </a:solidFill>
                <a:ea typeface="Calibri" panose="020F0502020204030204" pitchFamily="34" charset="0"/>
                <a:cs typeface="Times New Roman" panose="02020603050405020304" pitchFamily="18" charset="0"/>
              </a:rPr>
              <a:t>A description of </a:t>
            </a:r>
            <a:r>
              <a:rPr lang="en-US" sz="2600" b="1" i="1" dirty="0">
                <a:solidFill>
                  <a:schemeClr val="tx1"/>
                </a:solidFill>
                <a:ea typeface="Calibri" panose="020F0502020204030204" pitchFamily="34" charset="0"/>
                <a:cs typeface="Times New Roman" panose="02020603050405020304" pitchFamily="18" charset="0"/>
              </a:rPr>
              <a:t>how</a:t>
            </a:r>
            <a:r>
              <a:rPr lang="en-US" sz="2600" dirty="0">
                <a:solidFill>
                  <a:schemeClr val="tx1"/>
                </a:solidFill>
                <a:ea typeface="Calibri" panose="020F0502020204030204" pitchFamily="34" charset="0"/>
                <a:cs typeface="Times New Roman" panose="02020603050405020304" pitchFamily="18" charset="0"/>
              </a:rPr>
              <a:t> the state </a:t>
            </a:r>
            <a:r>
              <a:rPr lang="en-US" sz="2600" b="1" i="1" dirty="0">
                <a:solidFill>
                  <a:schemeClr val="tx1"/>
                </a:solidFill>
                <a:ea typeface="Calibri" panose="020F0502020204030204" pitchFamily="34" charset="0"/>
                <a:cs typeface="Times New Roman" panose="02020603050405020304" pitchFamily="18" charset="0"/>
              </a:rPr>
              <a:t>engaged</a:t>
            </a:r>
            <a:r>
              <a:rPr lang="en-US" sz="2600" dirty="0">
                <a:solidFill>
                  <a:schemeClr val="tx1"/>
                </a:solidFill>
                <a:ea typeface="Calibri" panose="020F0502020204030204" pitchFamily="34" charset="0"/>
                <a:cs typeface="Times New Roman" panose="02020603050405020304" pitchFamily="18" charset="0"/>
              </a:rPr>
              <a:t> parent members and individual parents in</a:t>
            </a:r>
          </a:p>
          <a:p>
            <a:pPr lvl="1">
              <a:lnSpc>
                <a:spcPct val="107000"/>
              </a:lnSpc>
              <a:spcBef>
                <a:spcPts val="0"/>
              </a:spcBef>
            </a:pPr>
            <a:r>
              <a:rPr lang="en-US" sz="2200" dirty="0">
                <a:solidFill>
                  <a:schemeClr val="tx1"/>
                </a:solidFill>
                <a:ea typeface="Calibri" panose="020F0502020204030204" pitchFamily="34" charset="0"/>
                <a:cs typeface="Times New Roman" panose="02020603050405020304" pitchFamily="18" charset="0"/>
              </a:rPr>
              <a:t>Target setting </a:t>
            </a:r>
          </a:p>
          <a:p>
            <a:pPr lvl="1">
              <a:lnSpc>
                <a:spcPct val="107000"/>
              </a:lnSpc>
              <a:spcBef>
                <a:spcPts val="0"/>
              </a:spcBef>
            </a:pPr>
            <a:r>
              <a:rPr lang="en-US" sz="2200" dirty="0">
                <a:solidFill>
                  <a:schemeClr val="tx1"/>
                </a:solidFill>
                <a:ea typeface="Calibri" panose="020F0502020204030204" pitchFamily="34" charset="0"/>
                <a:cs typeface="Times New Roman" panose="02020603050405020304" pitchFamily="18" charset="0"/>
              </a:rPr>
              <a:t>Analyzing data </a:t>
            </a:r>
          </a:p>
          <a:p>
            <a:pPr lvl="1">
              <a:lnSpc>
                <a:spcPct val="107000"/>
              </a:lnSpc>
              <a:spcBef>
                <a:spcPts val="0"/>
              </a:spcBef>
            </a:pPr>
            <a:r>
              <a:rPr lang="en-US" sz="2200" dirty="0">
                <a:solidFill>
                  <a:schemeClr val="tx1"/>
                </a:solidFill>
                <a:ea typeface="Calibri" panose="020F0502020204030204" pitchFamily="34" charset="0"/>
                <a:cs typeface="Times New Roman" panose="02020603050405020304" pitchFamily="18" charset="0"/>
              </a:rPr>
              <a:t>Developing improvement strategies </a:t>
            </a:r>
          </a:p>
          <a:p>
            <a:pPr lvl="1">
              <a:lnSpc>
                <a:spcPct val="107000"/>
              </a:lnSpc>
              <a:spcBef>
                <a:spcPts val="0"/>
              </a:spcBef>
            </a:pPr>
            <a:r>
              <a:rPr lang="en-US" sz="2200" dirty="0">
                <a:solidFill>
                  <a:schemeClr val="tx1"/>
                </a:solidFill>
                <a:ea typeface="Calibri" panose="020F0502020204030204" pitchFamily="34" charset="0"/>
                <a:cs typeface="Times New Roman" panose="02020603050405020304" pitchFamily="18" charset="0"/>
              </a:rPr>
              <a:t>Evaluating progress</a:t>
            </a:r>
          </a:p>
          <a:p>
            <a:endParaRPr lang="en-US" dirty="0"/>
          </a:p>
        </p:txBody>
      </p:sp>
      <p:sp>
        <p:nvSpPr>
          <p:cNvPr id="4" name="Slide Number Placeholder 3">
            <a:extLst>
              <a:ext uri="{FF2B5EF4-FFF2-40B4-BE49-F238E27FC236}">
                <a16:creationId xmlns:a16="http://schemas.microsoft.com/office/drawing/2014/main" id="{38D3D3B8-2BAD-4E6A-8547-BA41CBF3A1A4}"/>
              </a:ext>
            </a:extLst>
          </p:cNvPr>
          <p:cNvSpPr>
            <a:spLocks noGrp="1"/>
          </p:cNvSpPr>
          <p:nvPr>
            <p:ph type="sldNum" sz="quarter" idx="4"/>
          </p:nvPr>
        </p:nvSpPr>
        <p:spPr/>
        <p:txBody>
          <a:bodyPr/>
          <a:lstStyle/>
          <a:p>
            <a:fld id="{53A591CA-5CCE-2347-919F-ADE8113BB43B}" type="slidenum">
              <a:rPr lang="en-US" smtClean="0"/>
              <a:pPr/>
              <a:t>22</a:t>
            </a:fld>
            <a:endParaRPr lang="en-US" dirty="0"/>
          </a:p>
        </p:txBody>
      </p:sp>
    </p:spTree>
    <p:extLst>
      <p:ext uri="{BB962C8B-B14F-4D97-AF65-F5344CB8AC3E}">
        <p14:creationId xmlns:p14="http://schemas.microsoft.com/office/powerpoint/2010/main" val="42227427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28C22-9DF2-41EC-AC60-19CF78B48B49}"/>
              </a:ext>
            </a:extLst>
          </p:cNvPr>
          <p:cNvSpPr>
            <a:spLocks noGrp="1"/>
          </p:cNvSpPr>
          <p:nvPr>
            <p:ph type="title"/>
          </p:nvPr>
        </p:nvSpPr>
        <p:spPr/>
        <p:txBody>
          <a:bodyPr>
            <a:normAutofit/>
          </a:bodyPr>
          <a:lstStyle/>
          <a:p>
            <a:r>
              <a:rPr kumimoji="0" lang="en-US" sz="4400" b="1" i="0" u="none" strike="noStrike" kern="1200" cap="none" spc="0" normalizeH="0" baseline="0" noProof="0" dirty="0">
                <a:ln>
                  <a:noFill/>
                </a:ln>
                <a:solidFill>
                  <a:srgbClr val="01579B"/>
                </a:solidFill>
                <a:effectLst/>
                <a:uLnTx/>
                <a:uFillTx/>
                <a:latin typeface="Calibri" panose="020F0502020204030204" pitchFamily="34" charset="0"/>
                <a:ea typeface="+mj-ea"/>
                <a:cs typeface="Calibri" panose="020F0502020204030204" pitchFamily="34" charset="0"/>
              </a:rPr>
              <a:t>Requirements for State Descriptions of Stakeholder Engagement in SPP/APR (cont.)</a:t>
            </a:r>
            <a:endParaRPr lang="en-US" sz="4400" dirty="0"/>
          </a:p>
        </p:txBody>
      </p:sp>
      <p:sp>
        <p:nvSpPr>
          <p:cNvPr id="3" name="Content Placeholder 2">
            <a:extLst>
              <a:ext uri="{FF2B5EF4-FFF2-40B4-BE49-F238E27FC236}">
                <a16:creationId xmlns:a16="http://schemas.microsoft.com/office/drawing/2014/main" id="{ADD9D02E-AB90-46B3-8634-419773C65D21}"/>
              </a:ext>
            </a:extLst>
          </p:cNvPr>
          <p:cNvSpPr>
            <a:spLocks noGrp="1"/>
          </p:cNvSpPr>
          <p:nvPr>
            <p:ph idx="1"/>
          </p:nvPr>
        </p:nvSpPr>
        <p:spPr>
          <a:xfrm>
            <a:off x="838200" y="1787045"/>
            <a:ext cx="10515600" cy="3685438"/>
          </a:xfrm>
        </p:spPr>
        <p:txBody>
          <a:bodyPr>
            <a:normAutofit lnSpcReduction="10000"/>
          </a:bodyPr>
          <a:lstStyle/>
          <a:p>
            <a:pPr>
              <a:lnSpc>
                <a:spcPct val="100000"/>
              </a:lnSpc>
              <a:spcBef>
                <a:spcPts val="0"/>
              </a:spcBef>
            </a:pPr>
            <a:r>
              <a:rPr lang="en-US" dirty="0">
                <a:solidFill>
                  <a:schemeClr val="tx1"/>
                </a:solidFill>
                <a:ea typeface="Calibri" panose="020F0502020204030204" pitchFamily="34" charset="0"/>
                <a:cs typeface="Times New Roman" panose="02020603050405020304" pitchFamily="18" charset="0"/>
              </a:rPr>
              <a:t>Description of the </a:t>
            </a:r>
            <a:r>
              <a:rPr lang="en-US" b="1" i="1" dirty="0">
                <a:solidFill>
                  <a:schemeClr val="tx1"/>
                </a:solidFill>
                <a:ea typeface="Calibri" panose="020F0502020204030204" pitchFamily="34" charset="0"/>
                <a:cs typeface="Times New Roman" panose="02020603050405020304" pitchFamily="18" charset="0"/>
              </a:rPr>
              <a:t>activities</a:t>
            </a:r>
            <a:r>
              <a:rPr lang="en-US" dirty="0">
                <a:solidFill>
                  <a:schemeClr val="tx1"/>
                </a:solidFill>
                <a:ea typeface="Calibri" panose="020F0502020204030204" pitchFamily="34" charset="0"/>
                <a:cs typeface="Times New Roman" panose="02020603050405020304" pitchFamily="18" charset="0"/>
              </a:rPr>
              <a:t> the state conducted to increase the capacity of diverse groups of parents to support the development and implementation of activities designed to improve outcomes for children with disabilities</a:t>
            </a:r>
            <a:endParaRPr lang="en-US" strike="sngStrike" dirty="0">
              <a:solidFill>
                <a:schemeClr val="tx1"/>
              </a:solidFill>
              <a:ea typeface="Calibri" panose="020F0502020204030204" pitchFamily="34" charset="0"/>
              <a:cs typeface="Times New Roman" panose="02020603050405020304" pitchFamily="18" charset="0"/>
            </a:endParaRPr>
          </a:p>
          <a:p>
            <a:pPr marR="0" lvl="0">
              <a:lnSpc>
                <a:spcPct val="100000"/>
              </a:lnSpc>
              <a:spcBef>
                <a:spcPts val="0"/>
              </a:spcBef>
              <a:spcAft>
                <a:spcPts val="0"/>
              </a:spcAft>
            </a:pPr>
            <a:r>
              <a:rPr lang="en-US" dirty="0">
                <a:solidFill>
                  <a:schemeClr val="tx1"/>
                </a:solidFill>
                <a:ea typeface="Calibri" panose="020F0502020204030204" pitchFamily="34" charset="0"/>
                <a:cs typeface="Times New Roman" panose="02020603050405020304" pitchFamily="18" charset="0"/>
              </a:rPr>
              <a:t>The </a:t>
            </a:r>
            <a:r>
              <a:rPr lang="en-US" b="1" i="1" dirty="0">
                <a:solidFill>
                  <a:schemeClr val="tx1"/>
                </a:solidFill>
                <a:ea typeface="Calibri" panose="020F0502020204030204" pitchFamily="34" charset="0"/>
                <a:cs typeface="Times New Roman" panose="02020603050405020304" pitchFamily="18" charset="0"/>
              </a:rPr>
              <a:t>mechanisms</a:t>
            </a:r>
            <a:r>
              <a:rPr lang="en-US" dirty="0">
                <a:solidFill>
                  <a:schemeClr val="tx1"/>
                </a:solidFill>
                <a:ea typeface="Calibri" panose="020F0502020204030204" pitchFamily="34" charset="0"/>
                <a:cs typeface="Times New Roman" panose="02020603050405020304" pitchFamily="18" charset="0"/>
              </a:rPr>
              <a:t> and </a:t>
            </a:r>
            <a:r>
              <a:rPr lang="en-US" b="1" i="1" dirty="0">
                <a:solidFill>
                  <a:schemeClr val="tx1"/>
                </a:solidFill>
                <a:ea typeface="Calibri" panose="020F0502020204030204" pitchFamily="34" charset="0"/>
                <a:cs typeface="Times New Roman" panose="02020603050405020304" pitchFamily="18" charset="0"/>
              </a:rPr>
              <a:t>timelines</a:t>
            </a:r>
            <a:r>
              <a:rPr lang="en-US" dirty="0">
                <a:solidFill>
                  <a:schemeClr val="tx1"/>
                </a:solidFill>
                <a:ea typeface="Calibri" panose="020F0502020204030204" pitchFamily="34" charset="0"/>
                <a:cs typeface="Times New Roman" panose="02020603050405020304" pitchFamily="18" charset="0"/>
              </a:rPr>
              <a:t> for</a:t>
            </a:r>
          </a:p>
          <a:p>
            <a:pPr lvl="1">
              <a:lnSpc>
                <a:spcPct val="100000"/>
              </a:lnSpc>
            </a:pPr>
            <a:r>
              <a:rPr lang="en-US" dirty="0">
                <a:solidFill>
                  <a:schemeClr val="tx1"/>
                </a:solidFill>
              </a:rPr>
              <a:t>Soliciting public input for target setting, analyzing data, developing improvement strategies, and evaluating progress</a:t>
            </a:r>
          </a:p>
          <a:p>
            <a:pPr lvl="1">
              <a:lnSpc>
                <a:spcPct val="100000"/>
              </a:lnSpc>
              <a:spcAft>
                <a:spcPts val="800"/>
              </a:spcAft>
            </a:pPr>
            <a:r>
              <a:rPr lang="en-US" dirty="0">
                <a:solidFill>
                  <a:schemeClr val="tx1"/>
                </a:solidFill>
              </a:rPr>
              <a:t>Making the results of the target setting, data analysis, development of the improvement strategies, and evaluation available to the public</a:t>
            </a:r>
          </a:p>
          <a:p>
            <a:endParaRPr lang="en-US" dirty="0"/>
          </a:p>
        </p:txBody>
      </p:sp>
      <p:sp>
        <p:nvSpPr>
          <p:cNvPr id="4" name="Slide Number Placeholder 3">
            <a:extLst>
              <a:ext uri="{FF2B5EF4-FFF2-40B4-BE49-F238E27FC236}">
                <a16:creationId xmlns:a16="http://schemas.microsoft.com/office/drawing/2014/main" id="{30596892-B7F7-48DA-900B-26C2C8380357}"/>
              </a:ext>
            </a:extLst>
          </p:cNvPr>
          <p:cNvSpPr>
            <a:spLocks noGrp="1"/>
          </p:cNvSpPr>
          <p:nvPr>
            <p:ph type="sldNum" sz="quarter" idx="4"/>
          </p:nvPr>
        </p:nvSpPr>
        <p:spPr/>
        <p:txBody>
          <a:bodyPr/>
          <a:lstStyle/>
          <a:p>
            <a:fld id="{53A591CA-5CCE-2347-919F-ADE8113BB43B}" type="slidenum">
              <a:rPr lang="en-US" smtClean="0"/>
              <a:pPr/>
              <a:t>23</a:t>
            </a:fld>
            <a:endParaRPr lang="en-US" dirty="0"/>
          </a:p>
        </p:txBody>
      </p:sp>
    </p:spTree>
    <p:extLst>
      <p:ext uri="{BB962C8B-B14F-4D97-AF65-F5344CB8AC3E}">
        <p14:creationId xmlns:p14="http://schemas.microsoft.com/office/powerpoint/2010/main" val="30169933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ED734-FCBC-4896-BB62-279C40B1A775}"/>
              </a:ext>
            </a:extLst>
          </p:cNvPr>
          <p:cNvSpPr>
            <a:spLocks noGrp="1"/>
          </p:cNvSpPr>
          <p:nvPr>
            <p:ph type="title"/>
          </p:nvPr>
        </p:nvSpPr>
        <p:spPr>
          <a:xfrm>
            <a:off x="838200" y="365125"/>
            <a:ext cx="10515600" cy="1325563"/>
          </a:xfrm>
        </p:spPr>
        <p:txBody>
          <a:bodyPr>
            <a:normAutofit/>
          </a:bodyPr>
          <a:lstStyle/>
          <a:p>
            <a:r>
              <a:rPr lang="en-US" sz="4400" noProof="0" dirty="0"/>
              <a:t>Questions to Consider: Meaningful Stakeholder Representation</a:t>
            </a:r>
            <a:endParaRPr lang="en-US" sz="4400" dirty="0"/>
          </a:p>
        </p:txBody>
      </p:sp>
      <p:sp>
        <p:nvSpPr>
          <p:cNvPr id="3" name="Content Placeholder 2">
            <a:extLst>
              <a:ext uri="{FF2B5EF4-FFF2-40B4-BE49-F238E27FC236}">
                <a16:creationId xmlns:a16="http://schemas.microsoft.com/office/drawing/2014/main" id="{1DFBE5F2-3232-4A95-B595-36A49781686D}"/>
              </a:ext>
            </a:extLst>
          </p:cNvPr>
          <p:cNvSpPr>
            <a:spLocks noGrp="1"/>
          </p:cNvSpPr>
          <p:nvPr>
            <p:ph idx="1"/>
          </p:nvPr>
        </p:nvSpPr>
        <p:spPr>
          <a:xfrm>
            <a:off x="838200" y="1825625"/>
            <a:ext cx="10515600" cy="3685438"/>
          </a:xfrm>
        </p:spPr>
        <p:txBody>
          <a:bodyPr>
            <a:normAutofit/>
          </a:bodyPr>
          <a:lstStyle/>
          <a:p>
            <a:pPr marL="0" indent="0">
              <a:buNone/>
            </a:pPr>
            <a:r>
              <a:rPr lang="en-US" b="1" i="1" dirty="0"/>
              <a:t>Who is involved in the process? </a:t>
            </a:r>
          </a:p>
          <a:p>
            <a:r>
              <a:rPr lang="en-US" dirty="0"/>
              <a:t>To what extent do current engagement strategies ensure equitable stakeholder engagement in baseline and target setting activities for Indicator 3? </a:t>
            </a:r>
          </a:p>
          <a:p>
            <a:r>
              <a:rPr lang="en-US" dirty="0"/>
              <a:t>What do trend data about children with disabilities reveal about subgroup participation and performance on statewide assessments? </a:t>
            </a:r>
          </a:p>
        </p:txBody>
      </p:sp>
      <p:sp>
        <p:nvSpPr>
          <p:cNvPr id="4" name="Slide Number Placeholder 3">
            <a:extLst>
              <a:ext uri="{FF2B5EF4-FFF2-40B4-BE49-F238E27FC236}">
                <a16:creationId xmlns:a16="http://schemas.microsoft.com/office/drawing/2014/main" id="{6B22E02E-F2F2-4234-89BA-E29FAB74334F}"/>
              </a:ext>
            </a:extLst>
          </p:cNvPr>
          <p:cNvSpPr>
            <a:spLocks noGrp="1"/>
          </p:cNvSpPr>
          <p:nvPr>
            <p:ph type="sldNum" sz="quarter" idx="4"/>
          </p:nvPr>
        </p:nvSpPr>
        <p:spPr>
          <a:xfrm>
            <a:off x="11549833" y="6102351"/>
            <a:ext cx="426267" cy="507999"/>
          </a:xfrm>
        </p:spPr>
        <p:txBody>
          <a:bodyPr/>
          <a:lstStyle/>
          <a:p>
            <a:fld id="{53A591CA-5CCE-2347-919F-ADE8113BB43B}" type="slidenum">
              <a:rPr lang="en-US" smtClean="0"/>
              <a:pPr/>
              <a:t>24</a:t>
            </a:fld>
            <a:endParaRPr lang="en-US" dirty="0"/>
          </a:p>
        </p:txBody>
      </p:sp>
    </p:spTree>
    <p:extLst>
      <p:ext uri="{BB962C8B-B14F-4D97-AF65-F5344CB8AC3E}">
        <p14:creationId xmlns:p14="http://schemas.microsoft.com/office/powerpoint/2010/main" val="18758896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6258F-E6DE-4529-B1D2-FF7D1E1862F9}"/>
              </a:ext>
            </a:extLst>
          </p:cNvPr>
          <p:cNvSpPr>
            <a:spLocks noGrp="1"/>
          </p:cNvSpPr>
          <p:nvPr>
            <p:ph type="title"/>
          </p:nvPr>
        </p:nvSpPr>
        <p:spPr>
          <a:xfrm>
            <a:off x="838200" y="365125"/>
            <a:ext cx="10515600" cy="1325563"/>
          </a:xfrm>
        </p:spPr>
        <p:txBody>
          <a:bodyPr>
            <a:normAutofit/>
          </a:bodyPr>
          <a:lstStyle/>
          <a:p>
            <a:r>
              <a:rPr lang="en-US" sz="4400" noProof="0" dirty="0"/>
              <a:t>Questions to Consider: Meaningful Stakeholder Representation (cont.)</a:t>
            </a:r>
            <a:endParaRPr lang="en-US" sz="4400" dirty="0"/>
          </a:p>
        </p:txBody>
      </p:sp>
      <p:sp>
        <p:nvSpPr>
          <p:cNvPr id="3" name="Content Placeholder 2">
            <a:extLst>
              <a:ext uri="{FF2B5EF4-FFF2-40B4-BE49-F238E27FC236}">
                <a16:creationId xmlns:a16="http://schemas.microsoft.com/office/drawing/2014/main" id="{D138C849-5731-4454-BCDF-CA3766FAADF8}"/>
              </a:ext>
            </a:extLst>
          </p:cNvPr>
          <p:cNvSpPr>
            <a:spLocks noGrp="1"/>
          </p:cNvSpPr>
          <p:nvPr>
            <p:ph idx="1"/>
          </p:nvPr>
        </p:nvSpPr>
        <p:spPr>
          <a:xfrm>
            <a:off x="838200" y="1825625"/>
            <a:ext cx="10515600" cy="3685438"/>
          </a:xfrm>
        </p:spPr>
        <p:txBody>
          <a:bodyPr>
            <a:normAutofit fontScale="92500" lnSpcReduction="10000"/>
          </a:bodyPr>
          <a:lstStyle/>
          <a:p>
            <a:pPr marL="0" indent="0">
              <a:buNone/>
            </a:pPr>
            <a:r>
              <a:rPr lang="en-US" b="1" i="1" dirty="0"/>
              <a:t>Who is involved in the process? (cont.)</a:t>
            </a:r>
          </a:p>
          <a:p>
            <a:r>
              <a:rPr lang="en-US" dirty="0"/>
              <a:t>What barriers currently exist to obtaining diverse, inclusive, equitable stakeholder representation in baseline and target setting activities for Indicator 3? </a:t>
            </a:r>
          </a:p>
          <a:p>
            <a:r>
              <a:rPr lang="en-US" dirty="0"/>
              <a:t>Consider</a:t>
            </a:r>
          </a:p>
          <a:p>
            <a:pPr lvl="1"/>
            <a:r>
              <a:rPr lang="en-US" dirty="0"/>
              <a:t>Whom are you inviting to participate?</a:t>
            </a:r>
          </a:p>
          <a:p>
            <a:pPr lvl="1"/>
            <a:r>
              <a:rPr lang="en-US" dirty="0"/>
              <a:t>How did you disseminate invitations? </a:t>
            </a:r>
          </a:p>
          <a:p>
            <a:pPr lvl="1"/>
            <a:r>
              <a:rPr lang="en-US" dirty="0"/>
              <a:t>What options or flexibilities exist to accommodate a range of ways to participate </a:t>
            </a:r>
            <a:br>
              <a:rPr lang="en-US" dirty="0"/>
            </a:br>
            <a:r>
              <a:rPr lang="en-US" dirty="0"/>
              <a:t>What accommodations or supports do you make available to stakeholders to assist with their ability to participate?</a:t>
            </a:r>
          </a:p>
        </p:txBody>
      </p:sp>
      <p:sp>
        <p:nvSpPr>
          <p:cNvPr id="4" name="Slide Number Placeholder 3">
            <a:extLst>
              <a:ext uri="{FF2B5EF4-FFF2-40B4-BE49-F238E27FC236}">
                <a16:creationId xmlns:a16="http://schemas.microsoft.com/office/drawing/2014/main" id="{7E26DA2B-C371-4A72-9952-A0C67F35F136}"/>
              </a:ext>
            </a:extLst>
          </p:cNvPr>
          <p:cNvSpPr>
            <a:spLocks noGrp="1"/>
          </p:cNvSpPr>
          <p:nvPr>
            <p:ph type="sldNum" sz="quarter" idx="4"/>
          </p:nvPr>
        </p:nvSpPr>
        <p:spPr>
          <a:xfrm>
            <a:off x="11549833" y="6102351"/>
            <a:ext cx="426267" cy="507999"/>
          </a:xfrm>
        </p:spPr>
        <p:txBody>
          <a:bodyPr/>
          <a:lstStyle/>
          <a:p>
            <a:fld id="{53A591CA-5CCE-2347-919F-ADE8113BB43B}" type="slidenum">
              <a:rPr lang="en-US" smtClean="0"/>
              <a:pPr/>
              <a:t>25</a:t>
            </a:fld>
            <a:endParaRPr lang="en-US" dirty="0"/>
          </a:p>
        </p:txBody>
      </p:sp>
    </p:spTree>
    <p:extLst>
      <p:ext uri="{BB962C8B-B14F-4D97-AF65-F5344CB8AC3E}">
        <p14:creationId xmlns:p14="http://schemas.microsoft.com/office/powerpoint/2010/main" val="29660148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E9269-4761-413C-9FDB-17D1D184F874}"/>
              </a:ext>
            </a:extLst>
          </p:cNvPr>
          <p:cNvSpPr>
            <a:spLocks noGrp="1"/>
          </p:cNvSpPr>
          <p:nvPr>
            <p:ph type="title"/>
          </p:nvPr>
        </p:nvSpPr>
        <p:spPr>
          <a:xfrm>
            <a:off x="838200" y="483109"/>
            <a:ext cx="10515600" cy="1325563"/>
          </a:xfrm>
        </p:spPr>
        <p:txBody>
          <a:bodyPr>
            <a:normAutofit/>
          </a:bodyPr>
          <a:lstStyle/>
          <a:p>
            <a:r>
              <a:rPr kumimoji="0" lang="en-US" sz="4400" b="1" i="0" u="none" strike="noStrike" kern="1200" cap="none" spc="0" normalizeH="0" baseline="0" noProof="0" dirty="0">
                <a:ln>
                  <a:noFill/>
                </a:ln>
                <a:solidFill>
                  <a:srgbClr val="05579D"/>
                </a:solidFill>
                <a:effectLst/>
                <a:uLnTx/>
                <a:uFillTx/>
                <a:latin typeface="Calibri" panose="020F0502020204030204" pitchFamily="34" charset="0"/>
                <a:ea typeface="+mj-ea"/>
                <a:cs typeface="Calibri" panose="020F0502020204030204" pitchFamily="34" charset="0"/>
              </a:rPr>
              <a:t>Questions to Consider: Multiple Stakeholder Meeting Formats </a:t>
            </a:r>
            <a:endParaRPr lang="en-US" sz="4400" dirty="0"/>
          </a:p>
        </p:txBody>
      </p:sp>
      <p:sp>
        <p:nvSpPr>
          <p:cNvPr id="3" name="Content Placeholder 2">
            <a:extLst>
              <a:ext uri="{FF2B5EF4-FFF2-40B4-BE49-F238E27FC236}">
                <a16:creationId xmlns:a16="http://schemas.microsoft.com/office/drawing/2014/main" id="{DAC9E733-C7B7-455B-85AB-3651018DE368}"/>
              </a:ext>
            </a:extLst>
          </p:cNvPr>
          <p:cNvSpPr>
            <a:spLocks noGrp="1"/>
          </p:cNvSpPr>
          <p:nvPr>
            <p:ph idx="1"/>
          </p:nvPr>
        </p:nvSpPr>
        <p:spPr>
          <a:xfrm>
            <a:off x="838200" y="2135338"/>
            <a:ext cx="10515600" cy="3685438"/>
          </a:xfrm>
        </p:spPr>
        <p:txBody>
          <a:bodyPr/>
          <a:lstStyle/>
          <a:p>
            <a:pPr marL="0" indent="0">
              <a:buNone/>
            </a:pPr>
            <a:r>
              <a:rPr lang="en-US" sz="2800" b="1" i="1" dirty="0"/>
              <a:t>How do you convene stakeholders? </a:t>
            </a:r>
          </a:p>
          <a:p>
            <a:r>
              <a:rPr lang="en-US" sz="2800" dirty="0"/>
              <a:t>To what extent do you design the current meeting formats to provide opportunities for active and authentic diverse stakeholder engagement in baseline and target setting? </a:t>
            </a:r>
          </a:p>
          <a:p>
            <a:r>
              <a:rPr lang="en-US" sz="2800" dirty="0"/>
              <a:t>What options or flexibilities exist to accommodate a range of ways to participate? </a:t>
            </a:r>
          </a:p>
          <a:p>
            <a:endParaRPr lang="en-US" dirty="0"/>
          </a:p>
        </p:txBody>
      </p:sp>
      <p:sp>
        <p:nvSpPr>
          <p:cNvPr id="4" name="Slide Number Placeholder 3">
            <a:extLst>
              <a:ext uri="{FF2B5EF4-FFF2-40B4-BE49-F238E27FC236}">
                <a16:creationId xmlns:a16="http://schemas.microsoft.com/office/drawing/2014/main" id="{E4401785-8D6A-45F6-96AC-B076474AD5F6}"/>
              </a:ext>
            </a:extLst>
          </p:cNvPr>
          <p:cNvSpPr>
            <a:spLocks noGrp="1"/>
          </p:cNvSpPr>
          <p:nvPr>
            <p:ph type="sldNum" sz="quarter" idx="4"/>
          </p:nvPr>
        </p:nvSpPr>
        <p:spPr/>
        <p:txBody>
          <a:bodyPr/>
          <a:lstStyle/>
          <a:p>
            <a:fld id="{53A591CA-5CCE-2347-919F-ADE8113BB43B}" type="slidenum">
              <a:rPr lang="en-US" smtClean="0"/>
              <a:pPr/>
              <a:t>26</a:t>
            </a:fld>
            <a:endParaRPr lang="en-US" dirty="0"/>
          </a:p>
        </p:txBody>
      </p:sp>
    </p:spTree>
    <p:extLst>
      <p:ext uri="{BB962C8B-B14F-4D97-AF65-F5344CB8AC3E}">
        <p14:creationId xmlns:p14="http://schemas.microsoft.com/office/powerpoint/2010/main" val="42533517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04CD6-2516-41E1-B7B5-24A16A284BE2}"/>
              </a:ext>
            </a:extLst>
          </p:cNvPr>
          <p:cNvSpPr>
            <a:spLocks noGrp="1"/>
          </p:cNvSpPr>
          <p:nvPr>
            <p:ph type="title"/>
          </p:nvPr>
        </p:nvSpPr>
        <p:spPr>
          <a:xfrm>
            <a:off x="650310" y="446545"/>
            <a:ext cx="10515600" cy="1325563"/>
          </a:xfrm>
        </p:spPr>
        <p:txBody>
          <a:bodyPr>
            <a:normAutofit/>
          </a:bodyPr>
          <a:lstStyle/>
          <a:p>
            <a:r>
              <a:rPr kumimoji="0" lang="en-US" sz="4400" b="1" i="0" u="none" strike="noStrike" kern="1200" cap="none" spc="0" normalizeH="0" baseline="0" noProof="0" dirty="0">
                <a:ln>
                  <a:noFill/>
                </a:ln>
                <a:solidFill>
                  <a:srgbClr val="05579D"/>
                </a:solidFill>
                <a:effectLst/>
                <a:uLnTx/>
                <a:uFillTx/>
                <a:latin typeface="Calibri" panose="020F0502020204030204" pitchFamily="34" charset="0"/>
                <a:ea typeface="+mj-ea"/>
                <a:cs typeface="Calibri" panose="020F0502020204030204" pitchFamily="34" charset="0"/>
              </a:rPr>
              <a:t>Questions to Consider: Ensuring Meaningful Stakeholder Participation</a:t>
            </a:r>
            <a:endParaRPr lang="en-US" sz="4400" dirty="0"/>
          </a:p>
        </p:txBody>
      </p:sp>
      <p:sp>
        <p:nvSpPr>
          <p:cNvPr id="3" name="Content Placeholder 2">
            <a:extLst>
              <a:ext uri="{FF2B5EF4-FFF2-40B4-BE49-F238E27FC236}">
                <a16:creationId xmlns:a16="http://schemas.microsoft.com/office/drawing/2014/main" id="{4EE40809-95B2-4152-9D96-BCD6DA6843DF}"/>
              </a:ext>
            </a:extLst>
          </p:cNvPr>
          <p:cNvSpPr>
            <a:spLocks noGrp="1"/>
          </p:cNvSpPr>
          <p:nvPr>
            <p:ph idx="1"/>
          </p:nvPr>
        </p:nvSpPr>
        <p:spPr>
          <a:xfrm>
            <a:off x="650310" y="1961535"/>
            <a:ext cx="11211838" cy="3923290"/>
          </a:xfrm>
        </p:spPr>
        <p:txBody>
          <a:bodyPr>
            <a:normAutofit fontScale="92500"/>
          </a:bodyPr>
          <a:lstStyle/>
          <a:p>
            <a:pPr marL="0" indent="0">
              <a:buNone/>
            </a:pPr>
            <a:r>
              <a:rPr lang="en-US" sz="2800" b="1" i="1" dirty="0"/>
              <a:t>What steps are</a:t>
            </a:r>
            <a:r>
              <a:rPr lang="en-US" b="1" i="1" dirty="0">
                <a:solidFill>
                  <a:srgbClr val="FF0000"/>
                </a:solidFill>
              </a:rPr>
              <a:t> </a:t>
            </a:r>
            <a:r>
              <a:rPr lang="en-US" sz="2800" b="1" i="1" dirty="0"/>
              <a:t>you taking to support authentic engagement of stakeholders?</a:t>
            </a:r>
          </a:p>
          <a:p>
            <a:r>
              <a:rPr lang="en-US" sz="2800" dirty="0"/>
              <a:t>To what extent do you present the content of the meeting in ways that elicit meaningful and authentic stakeholder engagement in baseline and target setting?</a:t>
            </a:r>
          </a:p>
          <a:p>
            <a:r>
              <a:rPr lang="en-US" sz="2800" dirty="0"/>
              <a:t>How do you present options to stakeholders or facilitate stakeholders developing their own targets? </a:t>
            </a:r>
          </a:p>
          <a:p>
            <a:r>
              <a:rPr lang="en-US" sz="2800" dirty="0"/>
              <a:t>How do you identify and mitigate power dynamics between stakeholder groups? </a:t>
            </a:r>
          </a:p>
          <a:p>
            <a:r>
              <a:rPr lang="en-US" sz="2800" dirty="0"/>
              <a:t>To what extent do stakeholders have multiple ways to weigh-in on baseline and target setting activities.</a:t>
            </a:r>
            <a:r>
              <a:rPr lang="en-US" dirty="0">
                <a:solidFill>
                  <a:srgbClr val="FF0000"/>
                </a:solidFill>
              </a:rPr>
              <a:t> </a:t>
            </a:r>
            <a:endParaRPr lang="en-US" sz="2800" dirty="0"/>
          </a:p>
          <a:p>
            <a:endParaRPr lang="en-US" dirty="0"/>
          </a:p>
        </p:txBody>
      </p:sp>
      <p:sp>
        <p:nvSpPr>
          <p:cNvPr id="4" name="Slide Number Placeholder 3">
            <a:extLst>
              <a:ext uri="{FF2B5EF4-FFF2-40B4-BE49-F238E27FC236}">
                <a16:creationId xmlns:a16="http://schemas.microsoft.com/office/drawing/2014/main" id="{7AF636B5-728D-4F68-94F6-23886A740FFD}"/>
              </a:ext>
            </a:extLst>
          </p:cNvPr>
          <p:cNvSpPr>
            <a:spLocks noGrp="1"/>
          </p:cNvSpPr>
          <p:nvPr>
            <p:ph type="sldNum" sz="quarter" idx="4"/>
          </p:nvPr>
        </p:nvSpPr>
        <p:spPr/>
        <p:txBody>
          <a:bodyPr/>
          <a:lstStyle/>
          <a:p>
            <a:fld id="{53A591CA-5CCE-2347-919F-ADE8113BB43B}" type="slidenum">
              <a:rPr lang="en-US" smtClean="0"/>
              <a:pPr/>
              <a:t>27</a:t>
            </a:fld>
            <a:endParaRPr lang="en-US" dirty="0"/>
          </a:p>
        </p:txBody>
      </p:sp>
    </p:spTree>
    <p:extLst>
      <p:ext uri="{BB962C8B-B14F-4D97-AF65-F5344CB8AC3E}">
        <p14:creationId xmlns:p14="http://schemas.microsoft.com/office/powerpoint/2010/main" val="27809674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7D9AF-8E4D-4F4E-A68C-5C83CC3136B3}"/>
              </a:ext>
            </a:extLst>
          </p:cNvPr>
          <p:cNvSpPr>
            <a:spLocks noGrp="1"/>
          </p:cNvSpPr>
          <p:nvPr>
            <p:ph type="title"/>
          </p:nvPr>
        </p:nvSpPr>
        <p:spPr/>
        <p:txBody>
          <a:bodyPr/>
          <a:lstStyle/>
          <a:p>
            <a:r>
              <a:rPr kumimoji="0" lang="en-US" sz="4400" b="1" i="0" u="none" strike="noStrike" kern="1200" cap="none" spc="0" normalizeH="0" baseline="0" noProof="0" dirty="0">
                <a:ln>
                  <a:noFill/>
                </a:ln>
                <a:solidFill>
                  <a:srgbClr val="01579B"/>
                </a:solidFill>
                <a:effectLst/>
                <a:uLnTx/>
                <a:uFillTx/>
                <a:latin typeface="Calibri" panose="020F0502020204030204" pitchFamily="34" charset="0"/>
                <a:ea typeface="+mj-ea"/>
                <a:cs typeface="Calibri" panose="020F0502020204030204" pitchFamily="34" charset="0"/>
              </a:rPr>
              <a:t>Wrap-Up</a:t>
            </a:r>
            <a:endParaRPr lang="en-US" dirty="0"/>
          </a:p>
        </p:txBody>
      </p:sp>
      <p:sp>
        <p:nvSpPr>
          <p:cNvPr id="3" name="Content Placeholder 2">
            <a:extLst>
              <a:ext uri="{FF2B5EF4-FFF2-40B4-BE49-F238E27FC236}">
                <a16:creationId xmlns:a16="http://schemas.microsoft.com/office/drawing/2014/main" id="{966A7DAE-1C1B-4F5D-A997-F63BA9C28FC5}"/>
              </a:ext>
            </a:extLst>
          </p:cNvPr>
          <p:cNvSpPr>
            <a:spLocks noGrp="1"/>
          </p:cNvSpPr>
          <p:nvPr>
            <p:ph idx="1"/>
          </p:nvPr>
        </p:nvSpPr>
        <p:spPr/>
        <p:txBody>
          <a:bodyPr>
            <a:normAutofit fontScale="92500"/>
          </a:bodyPr>
          <a:lstStyle/>
          <a:p>
            <a:pPr marL="0" indent="0">
              <a:lnSpc>
                <a:spcPct val="100000"/>
              </a:lnSpc>
              <a:buNone/>
            </a:pPr>
            <a:r>
              <a:rPr lang="en-US" dirty="0">
                <a:solidFill>
                  <a:schemeClr val="tx1"/>
                </a:solidFill>
              </a:rPr>
              <a:t>During this meeting, you have</a:t>
            </a:r>
          </a:p>
          <a:p>
            <a:pPr>
              <a:lnSpc>
                <a:spcPct val="100000"/>
              </a:lnSpc>
            </a:pPr>
            <a:r>
              <a:rPr lang="en-US" dirty="0"/>
              <a:t>Learned about </a:t>
            </a:r>
            <a:r>
              <a:rPr lang="en-US"/>
              <a:t>the reporting changes </a:t>
            </a:r>
            <a:r>
              <a:rPr lang="en-US" dirty="0"/>
              <a:t>made to Part B State Performance Plan/Annual Performance Report (SPP/APR) Indicator 3 Participation and Performance of Children With IEPs on </a:t>
            </a:r>
            <a:r>
              <a:rPr lang="en-US"/>
              <a:t>Statewide Assessments</a:t>
            </a:r>
            <a:endParaRPr lang="en-US" dirty="0"/>
          </a:p>
          <a:p>
            <a:pPr>
              <a:lnSpc>
                <a:spcPct val="100000"/>
              </a:lnSpc>
            </a:pPr>
            <a:r>
              <a:rPr lang="en-US" dirty="0">
                <a:solidFill>
                  <a:schemeClr val="tx1"/>
                </a:solidFill>
              </a:rPr>
              <a:t>Learned about requirements for baseline and target setting</a:t>
            </a:r>
          </a:p>
          <a:p>
            <a:pPr>
              <a:lnSpc>
                <a:spcPct val="100000"/>
              </a:lnSpc>
            </a:pPr>
            <a:r>
              <a:rPr lang="en-US" dirty="0"/>
              <a:t>Considered</a:t>
            </a:r>
            <a:r>
              <a:rPr lang="en-US" dirty="0">
                <a:solidFill>
                  <a:schemeClr val="tx1"/>
                </a:solidFill>
              </a:rPr>
              <a:t> </a:t>
            </a:r>
            <a:r>
              <a:rPr lang="en-US" dirty="0"/>
              <a:t>barriers to and learned </a:t>
            </a:r>
            <a:r>
              <a:rPr lang="en-US" dirty="0">
                <a:solidFill>
                  <a:schemeClr val="tx1"/>
                </a:solidFill>
              </a:rPr>
              <a:t>strategies for authentically and meaningfully engaging stakeholders in the baseline and target setting processes </a:t>
            </a:r>
          </a:p>
          <a:p>
            <a:endParaRPr lang="en-US" dirty="0"/>
          </a:p>
        </p:txBody>
      </p:sp>
      <p:sp>
        <p:nvSpPr>
          <p:cNvPr id="4" name="Slide Number Placeholder 3">
            <a:extLst>
              <a:ext uri="{FF2B5EF4-FFF2-40B4-BE49-F238E27FC236}">
                <a16:creationId xmlns:a16="http://schemas.microsoft.com/office/drawing/2014/main" id="{969923F4-1F0F-49A9-AD2E-337700B41276}"/>
              </a:ext>
            </a:extLst>
          </p:cNvPr>
          <p:cNvSpPr>
            <a:spLocks noGrp="1"/>
          </p:cNvSpPr>
          <p:nvPr>
            <p:ph type="sldNum" sz="quarter" idx="4"/>
          </p:nvPr>
        </p:nvSpPr>
        <p:spPr/>
        <p:txBody>
          <a:bodyPr/>
          <a:lstStyle/>
          <a:p>
            <a:fld id="{53A591CA-5CCE-2347-919F-ADE8113BB43B}" type="slidenum">
              <a:rPr lang="en-US" smtClean="0"/>
              <a:pPr/>
              <a:t>28</a:t>
            </a:fld>
            <a:endParaRPr lang="en-US" dirty="0"/>
          </a:p>
        </p:txBody>
      </p:sp>
    </p:spTree>
    <p:extLst>
      <p:ext uri="{BB962C8B-B14F-4D97-AF65-F5344CB8AC3E}">
        <p14:creationId xmlns:p14="http://schemas.microsoft.com/office/powerpoint/2010/main" val="33100853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400" dirty="0">
                <a:solidFill>
                  <a:srgbClr val="01579B"/>
                </a:solidFill>
              </a:rPr>
              <a:t>For More Information</a:t>
            </a:r>
          </a:p>
        </p:txBody>
      </p:sp>
      <p:sp>
        <p:nvSpPr>
          <p:cNvPr id="5" name="Content Placeholder 13"/>
          <p:cNvSpPr txBox="1">
            <a:spLocks/>
          </p:cNvSpPr>
          <p:nvPr/>
        </p:nvSpPr>
        <p:spPr>
          <a:xfrm>
            <a:off x="1868049" y="1359877"/>
            <a:ext cx="8562862" cy="4314092"/>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noProof="0" dirty="0">
                <a:ln>
                  <a:noFill/>
                </a:ln>
                <a:solidFill>
                  <a:srgbClr val="1C313A"/>
                </a:solidFill>
                <a:effectLst/>
                <a:uLnTx/>
                <a:uFillTx/>
                <a:cs typeface="Corbel"/>
              </a:rPr>
              <a:t>Visit the IDC website </a:t>
            </a:r>
            <a:r>
              <a:rPr kumimoji="0" lang="en-US" sz="3000" b="0" i="0" u="none" strike="noStrike" kern="1200" cap="none" spc="0" normalizeH="0" baseline="0" noProof="0" dirty="0">
                <a:ln>
                  <a:noFill/>
                </a:ln>
                <a:solidFill>
                  <a:srgbClr val="0D466E"/>
                </a:solidFill>
                <a:effectLst/>
                <a:uLnTx/>
                <a:uFillTx/>
                <a:cs typeface="Corbel"/>
              </a:rPr>
              <a:t/>
            </a:r>
            <a:br>
              <a:rPr kumimoji="0" lang="en-US" sz="3000" b="0" i="0" u="none" strike="noStrike" kern="1200" cap="none" spc="0" normalizeH="0" baseline="0" noProof="0" dirty="0">
                <a:ln>
                  <a:noFill/>
                </a:ln>
                <a:solidFill>
                  <a:srgbClr val="0D466E"/>
                </a:solidFill>
                <a:effectLst/>
                <a:uLnTx/>
                <a:uFillTx/>
                <a:cs typeface="Corbel"/>
              </a:rPr>
            </a:br>
            <a:r>
              <a:rPr kumimoji="0" lang="en-US" sz="3000" b="0" i="0" u="none" strike="noStrike" kern="1200" cap="none" spc="0" normalizeH="0" baseline="0" noProof="0" dirty="0">
                <a:ln>
                  <a:noFill/>
                </a:ln>
                <a:solidFill>
                  <a:srgbClr val="01579B"/>
                </a:solidFill>
                <a:effectLst/>
                <a:uLnTx/>
                <a:uFillTx/>
                <a:cs typeface="Corbel"/>
                <a:hlinkClick r:id="rId3" tooltip="IDEA data center"/>
              </a:rPr>
              <a:t>http://ideadata.org/</a:t>
            </a:r>
            <a:endParaRPr kumimoji="0" lang="en-US" sz="3000" b="0" i="0" u="none" strike="noStrike" kern="1200" cap="none" spc="0" normalizeH="0" baseline="0" noProof="0" dirty="0">
              <a:ln>
                <a:noFill/>
              </a:ln>
              <a:solidFill>
                <a:srgbClr val="01579B"/>
              </a:solidFill>
              <a:effectLst/>
              <a:uLnTx/>
              <a:uFillTx/>
              <a:cs typeface="Corbel"/>
            </a:endParaRPr>
          </a:p>
          <a:p>
            <a:pPr marL="0" marR="0" lvl="0" indent="0" algn="l" defTabSz="914400" rtl="0" eaLnBrk="1" fontAlgn="auto" latinLnBrk="0" hangingPunct="1">
              <a:lnSpc>
                <a:spcPct val="100000"/>
              </a:lnSpc>
              <a:spcBef>
                <a:spcPts val="3000"/>
              </a:spcBef>
              <a:spcAft>
                <a:spcPts val="0"/>
              </a:spcAft>
              <a:buClrTx/>
              <a:buSzTx/>
              <a:buFontTx/>
              <a:buNone/>
              <a:tabLst/>
              <a:defRPr/>
            </a:pPr>
            <a:r>
              <a:rPr kumimoji="0" lang="en-US" sz="3000" b="1" i="0" u="none" strike="noStrike" kern="1200" cap="none" spc="0" normalizeH="0" baseline="0" noProof="0" dirty="0">
                <a:ln>
                  <a:noFill/>
                </a:ln>
                <a:solidFill>
                  <a:srgbClr val="1C313A"/>
                </a:solidFill>
                <a:effectLst/>
                <a:uLnTx/>
                <a:uFillTx/>
                <a:cs typeface="Corbel"/>
              </a:rPr>
              <a:t>Follow us on Twitter</a:t>
            </a:r>
            <a:r>
              <a:rPr kumimoji="0" lang="en-US" sz="3000" b="0" i="0" u="none" strike="noStrike" kern="1200" cap="none" spc="0" normalizeH="0" baseline="0" noProof="0" dirty="0">
                <a:ln>
                  <a:noFill/>
                </a:ln>
                <a:solidFill>
                  <a:srgbClr val="1C313A"/>
                </a:solidFill>
                <a:effectLst/>
                <a:uLnTx/>
                <a:uFillTx/>
                <a:cs typeface="Corbel"/>
              </a:rPr>
              <a:t/>
            </a:r>
            <a:br>
              <a:rPr kumimoji="0" lang="en-US" sz="3000" b="0" i="0" u="none" strike="noStrike" kern="1200" cap="none" spc="0" normalizeH="0" baseline="0" noProof="0" dirty="0">
                <a:ln>
                  <a:noFill/>
                </a:ln>
                <a:solidFill>
                  <a:srgbClr val="1C313A"/>
                </a:solidFill>
                <a:effectLst/>
                <a:uLnTx/>
                <a:uFillTx/>
                <a:cs typeface="Corbel"/>
              </a:rPr>
            </a:br>
            <a:r>
              <a:rPr kumimoji="0" lang="en-US" sz="3000" b="0" i="0" u="none" strike="noStrike" kern="1200" cap="none" spc="0" normalizeH="0" baseline="0" noProof="0" dirty="0">
                <a:ln>
                  <a:noFill/>
                </a:ln>
                <a:solidFill>
                  <a:srgbClr val="01579B"/>
                </a:solidFill>
                <a:effectLst/>
                <a:uLnTx/>
                <a:uFillTx/>
                <a:cs typeface="Corbel"/>
                <a:hlinkClick r:id="rId4" tooltip="https://twitter.com/ideadatacenter"/>
              </a:rPr>
              <a:t>https://twitter.com/ideadatacenter</a:t>
            </a:r>
            <a:endParaRPr kumimoji="0" lang="en-US" sz="3000" b="0" i="0" u="none" strike="noStrike" kern="1200" cap="none" spc="0" normalizeH="0" baseline="0" noProof="0" dirty="0">
              <a:ln>
                <a:noFill/>
              </a:ln>
              <a:solidFill>
                <a:srgbClr val="01579B"/>
              </a:solidFill>
              <a:effectLst/>
              <a:uLnTx/>
              <a:uFillTx/>
              <a:cs typeface="Corbel"/>
            </a:endParaRPr>
          </a:p>
          <a:p>
            <a:pPr marL="0" marR="0" lvl="0" indent="0" algn="l" defTabSz="914400" rtl="0" eaLnBrk="1" fontAlgn="auto" latinLnBrk="0" hangingPunct="1">
              <a:lnSpc>
                <a:spcPct val="100000"/>
              </a:lnSpc>
              <a:spcBef>
                <a:spcPts val="3000"/>
              </a:spcBef>
              <a:spcAft>
                <a:spcPts val="0"/>
              </a:spcAft>
              <a:buClrTx/>
              <a:buSzTx/>
              <a:buFontTx/>
              <a:buNone/>
              <a:tabLst/>
              <a:defRPr/>
            </a:pPr>
            <a:r>
              <a:rPr kumimoji="0" lang="en-US" sz="3000" b="1" i="0" u="none" strike="noStrike" kern="1200" cap="none" spc="0" normalizeH="0" baseline="0" noProof="0" dirty="0">
                <a:ln>
                  <a:noFill/>
                </a:ln>
                <a:solidFill>
                  <a:srgbClr val="1C313A"/>
                </a:solidFill>
                <a:effectLst/>
                <a:uLnTx/>
                <a:uFillTx/>
                <a:cs typeface="Corbel"/>
              </a:rPr>
              <a:t>Follow us on LinkedIn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0" i="0" u="sng" strike="noStrike" kern="1200" cap="none" spc="0" normalizeH="0" baseline="0" noProof="0" dirty="0">
                <a:ln>
                  <a:noFill/>
                </a:ln>
                <a:solidFill>
                  <a:srgbClr val="01579B"/>
                </a:solidFill>
                <a:effectLst/>
                <a:uLnTx/>
                <a:uFillTx/>
                <a:hlinkClick r:id="rId5"/>
              </a:rPr>
              <a:t>http://www.linkedin.com/company/idea-data-center</a:t>
            </a:r>
            <a:r>
              <a:rPr kumimoji="0" lang="en-US" sz="3000" b="0" i="0" u="sng" strike="noStrike" kern="1200" cap="none" spc="0" normalizeH="0" baseline="0" noProof="0" dirty="0">
                <a:ln>
                  <a:noFill/>
                </a:ln>
                <a:solidFill>
                  <a:srgbClr val="01579B"/>
                </a:solidFill>
                <a:effectLst/>
                <a:uLnTx/>
                <a:uFillTx/>
              </a:rPr>
              <a:t> </a:t>
            </a:r>
            <a:endParaRPr kumimoji="0" lang="en-US" sz="3000" b="0" i="0" u="none" strike="noStrike" kern="1200" cap="none" spc="0" normalizeH="0" baseline="0" noProof="0" dirty="0">
              <a:ln>
                <a:noFill/>
              </a:ln>
              <a:solidFill>
                <a:srgbClr val="01579B"/>
              </a:solidFill>
              <a:effectLst/>
              <a:uLnTx/>
              <a:uFillTx/>
              <a:cs typeface="Corbel"/>
            </a:endParaRPr>
          </a:p>
        </p:txBody>
      </p:sp>
      <p:pic>
        <p:nvPicPr>
          <p:cNvPr id="6" name="Picture 5" descr="Twitter logo."/>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066310" y="3182927"/>
            <a:ext cx="390242" cy="317264"/>
          </a:xfrm>
          <a:prstGeom prst="rect">
            <a:avLst/>
          </a:prstGeom>
        </p:spPr>
      </p:pic>
      <p:pic>
        <p:nvPicPr>
          <p:cNvPr id="8" name="Picture 7" descr="LinkedIn logo."/>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51338" y="4466192"/>
            <a:ext cx="411480" cy="311390"/>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19977" y="1837040"/>
            <a:ext cx="649111" cy="457200"/>
          </a:xfrm>
          <a:prstGeom prst="rect">
            <a:avLst/>
          </a:prstGeom>
        </p:spPr>
      </p:pic>
      <p:sp>
        <p:nvSpPr>
          <p:cNvPr id="11" name="Slide Number Placeholder 5">
            <a:extLst>
              <a:ext uri="{FF2B5EF4-FFF2-40B4-BE49-F238E27FC236}">
                <a16:creationId xmlns:a16="http://schemas.microsoft.com/office/drawing/2014/main" id="{AC54809C-75FC-F14B-BB2D-23EC86BA892C}"/>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chemeClr val="bg1"/>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53A591CA-5CCE-2347-919F-ADE8113BB43B}"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3886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57FFD-B6E7-4E35-B8F5-6517D7756709}"/>
              </a:ext>
            </a:extLst>
          </p:cNvPr>
          <p:cNvSpPr>
            <a:spLocks noGrp="1"/>
          </p:cNvSpPr>
          <p:nvPr>
            <p:ph type="title"/>
          </p:nvPr>
        </p:nvSpPr>
        <p:spPr/>
        <p:txBody>
          <a:bodyPr>
            <a:normAutofit/>
          </a:bodyPr>
          <a:lstStyle/>
          <a:p>
            <a:r>
              <a:rPr lang="en-US" sz="3600" dirty="0"/>
              <a:t>SPP/APR Package for FFY 2020–2025 and Changes to Indicator 3: Participation and Performance of Children With IEPs on Statewide Assessments</a:t>
            </a:r>
          </a:p>
        </p:txBody>
      </p:sp>
      <p:sp>
        <p:nvSpPr>
          <p:cNvPr id="3" name="Slide Number Placeholder 4">
            <a:extLst>
              <a:ext uri="{FF2B5EF4-FFF2-40B4-BE49-F238E27FC236}">
                <a16:creationId xmlns:a16="http://schemas.microsoft.com/office/drawing/2014/main" id="{8BB07734-4B38-5B4A-A6A1-26BEB9545169}"/>
              </a:ext>
            </a:extLst>
          </p:cNvPr>
          <p:cNvSpPr txBox="1">
            <a:spLocks/>
          </p:cNvSpPr>
          <p:nvPr/>
        </p:nvSpPr>
        <p:spPr>
          <a:xfrm>
            <a:off x="11549833" y="6147321"/>
            <a:ext cx="426267" cy="50799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3A591CA-5CCE-2347-919F-ADE8113BB43B}" type="slidenum">
              <a:rPr lang="en-US" sz="1200" smtClean="0">
                <a:solidFill>
                  <a:schemeClr val="bg1"/>
                </a:solidFill>
              </a:rPr>
              <a:pPr algn="r"/>
              <a:t>3</a:t>
            </a:fld>
            <a:endParaRPr lang="en-US" sz="1200" dirty="0">
              <a:solidFill>
                <a:schemeClr val="bg1"/>
              </a:solidFill>
            </a:endParaRPr>
          </a:p>
        </p:txBody>
      </p:sp>
    </p:spTree>
    <p:extLst>
      <p:ext uri="{BB962C8B-B14F-4D97-AF65-F5344CB8AC3E}">
        <p14:creationId xmlns:p14="http://schemas.microsoft.com/office/powerpoint/2010/main" val="26007083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4">
            <a:extLst>
              <a:ext uri="{FF2B5EF4-FFF2-40B4-BE49-F238E27FC236}">
                <a16:creationId xmlns:a16="http://schemas.microsoft.com/office/drawing/2014/main" id="{8BB07734-4B38-5B4A-A6A1-26BEB9545169}"/>
              </a:ext>
            </a:extLst>
          </p:cNvPr>
          <p:cNvSpPr txBox="1">
            <a:spLocks/>
          </p:cNvSpPr>
          <p:nvPr/>
        </p:nvSpPr>
        <p:spPr>
          <a:xfrm>
            <a:off x="11727116" y="6204990"/>
            <a:ext cx="426267" cy="50799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3A591CA-5CCE-2347-919F-ADE8113BB43B}" type="slidenum">
              <a:rPr lang="en-US" sz="1200" smtClean="0">
                <a:solidFill>
                  <a:srgbClr val="005899"/>
                </a:solidFill>
              </a:rPr>
              <a:pPr/>
              <a:t>30</a:t>
            </a:fld>
            <a:endParaRPr lang="en-US" sz="1200" dirty="0">
              <a:solidFill>
                <a:srgbClr val="005899"/>
              </a:solidFill>
            </a:endParaRPr>
          </a:p>
        </p:txBody>
      </p:sp>
    </p:spTree>
    <p:extLst>
      <p:ext uri="{BB962C8B-B14F-4D97-AF65-F5344CB8AC3E}">
        <p14:creationId xmlns:p14="http://schemas.microsoft.com/office/powerpoint/2010/main" val="2732151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9AC57BF-5D4B-2848-9CB4-C00FC9304F75}"/>
              </a:ext>
            </a:extLst>
          </p:cNvPr>
          <p:cNvSpPr>
            <a:spLocks noGrp="1"/>
          </p:cNvSpPr>
          <p:nvPr>
            <p:ph type="title"/>
          </p:nvPr>
        </p:nvSpPr>
        <p:spPr/>
        <p:txBody>
          <a:bodyPr>
            <a:normAutofit/>
          </a:bodyPr>
          <a:lstStyle/>
          <a:p>
            <a:r>
              <a:rPr lang="en-US" sz="4400" dirty="0">
                <a:solidFill>
                  <a:srgbClr val="01579B"/>
                </a:solidFill>
              </a:rPr>
              <a:t>Indicator 3 Data Overview</a:t>
            </a:r>
          </a:p>
        </p:txBody>
      </p:sp>
      <p:sp>
        <p:nvSpPr>
          <p:cNvPr id="5" name="Slide Number Placeholder 4">
            <a:extLst>
              <a:ext uri="{FF2B5EF4-FFF2-40B4-BE49-F238E27FC236}">
                <a16:creationId xmlns:a16="http://schemas.microsoft.com/office/drawing/2014/main" id="{8BB07734-4B38-5B4A-A6A1-26BEB9545169}"/>
              </a:ext>
            </a:extLst>
          </p:cNvPr>
          <p:cNvSpPr>
            <a:spLocks noGrp="1"/>
          </p:cNvSpPr>
          <p:nvPr>
            <p:ph type="sldNum" sz="quarter" idx="4"/>
          </p:nvPr>
        </p:nvSpPr>
        <p:spPr/>
        <p:txBody>
          <a:bodyPr/>
          <a:lstStyle/>
          <a:p>
            <a:fld id="{53A591CA-5CCE-2347-919F-ADE8113BB43B}" type="slidenum">
              <a:rPr lang="en-US" smtClean="0"/>
              <a:pPr/>
              <a:t>4</a:t>
            </a:fld>
            <a:endParaRPr lang="en-US" dirty="0"/>
          </a:p>
        </p:txBody>
      </p:sp>
      <p:graphicFrame>
        <p:nvGraphicFramePr>
          <p:cNvPr id="9" name="Content Placeholder 4">
            <a:extLst>
              <a:ext uri="{FF2B5EF4-FFF2-40B4-BE49-F238E27FC236}">
                <a16:creationId xmlns:a16="http://schemas.microsoft.com/office/drawing/2014/main" id="{A341CBED-3B3A-4A10-AF11-301003E93C8B}"/>
              </a:ext>
            </a:extLst>
          </p:cNvPr>
          <p:cNvGraphicFramePr>
            <a:graphicFrameLocks noGrp="1"/>
          </p:cNvGraphicFramePr>
          <p:nvPr>
            <p:ph sz="half" idx="1"/>
            <p:extLst>
              <p:ext uri="{D42A27DB-BD31-4B8C-83A1-F6EECF244321}">
                <p14:modId xmlns:p14="http://schemas.microsoft.com/office/powerpoint/2010/main" val="1266352555"/>
              </p:ext>
            </p:extLst>
          </p:nvPr>
        </p:nvGraphicFramePr>
        <p:xfrm>
          <a:off x="838199" y="1569157"/>
          <a:ext cx="10515599" cy="39426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7472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00DFD-B895-4285-AA31-B94DD587789C}"/>
              </a:ext>
            </a:extLst>
          </p:cNvPr>
          <p:cNvSpPr>
            <a:spLocks noGrp="1"/>
          </p:cNvSpPr>
          <p:nvPr>
            <p:ph type="title"/>
          </p:nvPr>
        </p:nvSpPr>
        <p:spPr/>
        <p:txBody>
          <a:bodyPr>
            <a:normAutofit/>
          </a:bodyPr>
          <a:lstStyle/>
          <a:p>
            <a:r>
              <a:rPr lang="en-US" sz="4400" dirty="0"/>
              <a:t>Comparison Between Former and Current Indicator 3 </a:t>
            </a:r>
          </a:p>
        </p:txBody>
      </p:sp>
      <p:sp>
        <p:nvSpPr>
          <p:cNvPr id="4" name="Slide Number Placeholder 3">
            <a:extLst>
              <a:ext uri="{FF2B5EF4-FFF2-40B4-BE49-F238E27FC236}">
                <a16:creationId xmlns:a16="http://schemas.microsoft.com/office/drawing/2014/main" id="{858AC091-84F5-4A77-8B7B-8B23725C0E3A}"/>
              </a:ext>
            </a:extLst>
          </p:cNvPr>
          <p:cNvSpPr>
            <a:spLocks noGrp="1"/>
          </p:cNvSpPr>
          <p:nvPr>
            <p:ph type="sldNum" sz="quarter" idx="4"/>
          </p:nvPr>
        </p:nvSpPr>
        <p:spPr/>
        <p:txBody>
          <a:bodyPr/>
          <a:lstStyle/>
          <a:p>
            <a:fld id="{53A591CA-5CCE-2347-919F-ADE8113BB43B}" type="slidenum">
              <a:rPr lang="en-US" smtClean="0"/>
              <a:pPr/>
              <a:t>5</a:t>
            </a:fld>
            <a:endParaRPr lang="en-US" dirty="0"/>
          </a:p>
        </p:txBody>
      </p:sp>
      <p:graphicFrame>
        <p:nvGraphicFramePr>
          <p:cNvPr id="5" name="Table 7">
            <a:extLst>
              <a:ext uri="{FF2B5EF4-FFF2-40B4-BE49-F238E27FC236}">
                <a16:creationId xmlns:a16="http://schemas.microsoft.com/office/drawing/2014/main" id="{7FF6FD55-3A01-443D-A280-E8579F0278F2}"/>
              </a:ext>
            </a:extLst>
          </p:cNvPr>
          <p:cNvGraphicFramePr>
            <a:graphicFrameLocks/>
          </p:cNvGraphicFramePr>
          <p:nvPr>
            <p:extLst>
              <p:ext uri="{D42A27DB-BD31-4B8C-83A1-F6EECF244321}">
                <p14:modId xmlns:p14="http://schemas.microsoft.com/office/powerpoint/2010/main" val="78704825"/>
              </p:ext>
            </p:extLst>
          </p:nvPr>
        </p:nvGraphicFramePr>
        <p:xfrm>
          <a:off x="948266" y="1665302"/>
          <a:ext cx="10293703" cy="4023621"/>
        </p:xfrm>
        <a:graphic>
          <a:graphicData uri="http://schemas.openxmlformats.org/drawingml/2006/table">
            <a:tbl>
              <a:tblPr firstRow="1" bandRow="1">
                <a:tableStyleId>{5C22544A-7EE6-4342-B048-85BDC9FD1C3A}</a:tableStyleId>
              </a:tblPr>
              <a:tblGrid>
                <a:gridCol w="4726196">
                  <a:extLst>
                    <a:ext uri="{9D8B030D-6E8A-4147-A177-3AD203B41FA5}">
                      <a16:colId xmlns:a16="http://schemas.microsoft.com/office/drawing/2014/main" val="1675039167"/>
                    </a:ext>
                  </a:extLst>
                </a:gridCol>
                <a:gridCol w="5567507">
                  <a:extLst>
                    <a:ext uri="{9D8B030D-6E8A-4147-A177-3AD203B41FA5}">
                      <a16:colId xmlns:a16="http://schemas.microsoft.com/office/drawing/2014/main" val="3160103106"/>
                    </a:ext>
                  </a:extLst>
                </a:gridCol>
              </a:tblGrid>
              <a:tr h="4639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Former SPP/APR</a:t>
                      </a:r>
                    </a:p>
                  </a:txBody>
                  <a:tcPr anchor="b"/>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Current SPP/ APR</a:t>
                      </a:r>
                    </a:p>
                  </a:txBody>
                  <a:tcPr anchor="b"/>
                </a:tc>
                <a:extLst>
                  <a:ext uri="{0D108BD9-81ED-4DB2-BD59-A6C34878D82A}">
                    <a16:rowId xmlns:a16="http://schemas.microsoft.com/office/drawing/2014/main" val="4005560549"/>
                  </a:ext>
                </a:extLst>
              </a:tr>
              <a:tr h="5500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Indicator 3A: Reserved.</a:t>
                      </a:r>
                    </a:p>
                    <a:p>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3A: Participation rate for children with IEPs. </a:t>
                      </a:r>
                    </a:p>
                    <a:p>
                      <a:endParaRPr lang="en-US" sz="1600" dirty="0"/>
                    </a:p>
                  </a:txBody>
                  <a:tcPr/>
                </a:tc>
                <a:extLst>
                  <a:ext uri="{0D108BD9-81ED-4DB2-BD59-A6C34878D82A}">
                    <a16:rowId xmlns:a16="http://schemas.microsoft.com/office/drawing/2014/main" val="2827417352"/>
                  </a:ext>
                </a:extLst>
              </a:tr>
              <a:tr h="8819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Indicator 3B: Participation rate for children with IEPs.</a:t>
                      </a:r>
                      <a:endParaRPr lang="en-US" sz="1600" dirty="0">
                        <a:solidFill>
                          <a:srgbClr val="FF0000"/>
                        </a:solidFill>
                      </a:endParaRPr>
                    </a:p>
                    <a:p>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rgbClr val="FF0000"/>
                          </a:solidFill>
                        </a:rPr>
                        <a:t>3B: Proficiency rate for children with IEPs against grade level academic achievement standards.</a:t>
                      </a:r>
                    </a:p>
                    <a:p>
                      <a:endParaRPr lang="en-US" sz="1600" dirty="0"/>
                    </a:p>
                  </a:txBody>
                  <a:tcPr/>
                </a:tc>
                <a:extLst>
                  <a:ext uri="{0D108BD9-81ED-4DB2-BD59-A6C34878D82A}">
                    <a16:rowId xmlns:a16="http://schemas.microsoft.com/office/drawing/2014/main" val="2844295667"/>
                  </a:ext>
                </a:extLst>
              </a:tr>
              <a:tr h="10132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Indicator 3C: Proficiency rate for children with IEPs against grade level and alternate academic achievement standards.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rgbClr val="FF0000"/>
                          </a:solidFill>
                        </a:rPr>
                        <a:t>3C: Proficiency rate for children with IEPs against alternate academic achievement standards.</a:t>
                      </a:r>
                      <a:endParaRPr lang="en-US" sz="1600" dirty="0"/>
                    </a:p>
                  </a:txBody>
                  <a:tcPr/>
                </a:tc>
                <a:extLst>
                  <a:ext uri="{0D108BD9-81ED-4DB2-BD59-A6C34878D82A}">
                    <a16:rowId xmlns:a16="http://schemas.microsoft.com/office/drawing/2014/main" val="2341043518"/>
                  </a:ext>
                </a:extLst>
              </a:tr>
              <a:tr h="1085417">
                <a:tc>
                  <a:txBody>
                    <a:bodyPr/>
                    <a:lstStyle/>
                    <a:p>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rgbClr val="FF0000"/>
                          </a:solidFill>
                        </a:rPr>
                        <a:t>3D: Gap in proficiency rates for children with IEPs and all students against grade level academic achievement standards. </a:t>
                      </a:r>
                    </a:p>
                    <a:p>
                      <a:endParaRPr lang="en-US" sz="1600" dirty="0"/>
                    </a:p>
                  </a:txBody>
                  <a:tcPr/>
                </a:tc>
                <a:extLst>
                  <a:ext uri="{0D108BD9-81ED-4DB2-BD59-A6C34878D82A}">
                    <a16:rowId xmlns:a16="http://schemas.microsoft.com/office/drawing/2014/main" val="2834799245"/>
                  </a:ext>
                </a:extLst>
              </a:tr>
            </a:tbl>
          </a:graphicData>
        </a:graphic>
      </p:graphicFrame>
      <p:sp>
        <p:nvSpPr>
          <p:cNvPr id="6" name="TextBox 5" descr="A call out text box above the FFY 2020-2025 APR column. It states &quot;new sub-indicators!&quot;">
            <a:extLst>
              <a:ext uri="{FF2B5EF4-FFF2-40B4-BE49-F238E27FC236}">
                <a16:creationId xmlns:a16="http://schemas.microsoft.com/office/drawing/2014/main" id="{BCD4B0D1-56B8-4292-B9A8-3C46597D4206}"/>
              </a:ext>
            </a:extLst>
          </p:cNvPr>
          <p:cNvSpPr txBox="1"/>
          <p:nvPr/>
        </p:nvSpPr>
        <p:spPr>
          <a:xfrm rot="675661">
            <a:off x="9969354" y="1395255"/>
            <a:ext cx="2093930" cy="830997"/>
          </a:xfrm>
          <a:prstGeom prst="rect">
            <a:avLst/>
          </a:prstGeom>
          <a:solidFill>
            <a:srgbClr val="FFFF00"/>
          </a:solidFill>
        </p:spPr>
        <p:txBody>
          <a:bodyPr wrap="square" rtlCol="0">
            <a:spAutoFit/>
          </a:bodyPr>
          <a:lstStyle/>
          <a:p>
            <a:pPr algn="ctr"/>
            <a:r>
              <a:rPr lang="en-US" sz="2400" b="1" dirty="0"/>
              <a:t>New sub-indicators!</a:t>
            </a:r>
          </a:p>
        </p:txBody>
      </p:sp>
    </p:spTree>
    <p:extLst>
      <p:ext uri="{BB962C8B-B14F-4D97-AF65-F5344CB8AC3E}">
        <p14:creationId xmlns:p14="http://schemas.microsoft.com/office/powerpoint/2010/main" val="1059004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DE50FC8-BCD8-48A4-BFC3-062519117B8B}"/>
              </a:ext>
            </a:extLst>
          </p:cNvPr>
          <p:cNvSpPr>
            <a:spLocks noGrp="1"/>
          </p:cNvSpPr>
          <p:nvPr>
            <p:ph type="sldNum" sz="quarter" idx="4"/>
          </p:nvPr>
        </p:nvSpPr>
        <p:spPr/>
        <p:txBody>
          <a:bodyPr/>
          <a:lstStyle/>
          <a:p>
            <a:fld id="{53A591CA-5CCE-2347-919F-ADE8113BB43B}" type="slidenum">
              <a:rPr lang="en-US" smtClean="0"/>
              <a:pPr/>
              <a:t>6</a:t>
            </a:fld>
            <a:endParaRPr lang="en-US" dirty="0"/>
          </a:p>
        </p:txBody>
      </p:sp>
      <p:grpSp>
        <p:nvGrpSpPr>
          <p:cNvPr id="3" name="Group 2">
            <a:extLst>
              <a:ext uri="{FF2B5EF4-FFF2-40B4-BE49-F238E27FC236}">
                <a16:creationId xmlns:a16="http://schemas.microsoft.com/office/drawing/2014/main" id="{1BE180DF-4243-4ADA-9012-3955A6543C83}"/>
              </a:ext>
            </a:extLst>
          </p:cNvPr>
          <p:cNvGrpSpPr/>
          <p:nvPr/>
        </p:nvGrpSpPr>
        <p:grpSpPr>
          <a:xfrm>
            <a:off x="398327" y="3526844"/>
            <a:ext cx="11245033" cy="2194385"/>
            <a:chOff x="0" y="3344548"/>
            <a:chExt cx="11245033" cy="2194385"/>
          </a:xfrm>
        </p:grpSpPr>
        <p:sp>
          <p:nvSpPr>
            <p:cNvPr id="22" name="Rectangle 21">
              <a:extLst>
                <a:ext uri="{FF2B5EF4-FFF2-40B4-BE49-F238E27FC236}">
                  <a16:creationId xmlns:a16="http://schemas.microsoft.com/office/drawing/2014/main" id="{A7FFE20A-133E-4D22-A134-3B47257A4482}"/>
                </a:ext>
              </a:extLst>
            </p:cNvPr>
            <p:cNvSpPr/>
            <p:nvPr/>
          </p:nvSpPr>
          <p:spPr>
            <a:xfrm>
              <a:off x="0" y="3344548"/>
              <a:ext cx="11245033" cy="2194385"/>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3" name="TextBox 22">
              <a:extLst>
                <a:ext uri="{FF2B5EF4-FFF2-40B4-BE49-F238E27FC236}">
                  <a16:creationId xmlns:a16="http://schemas.microsoft.com/office/drawing/2014/main" id="{E0E4B558-88A1-464B-9E09-6372FD595486}"/>
                </a:ext>
              </a:extLst>
            </p:cNvPr>
            <p:cNvSpPr txBox="1"/>
            <p:nvPr/>
          </p:nvSpPr>
          <p:spPr>
            <a:xfrm>
              <a:off x="0" y="3344548"/>
              <a:ext cx="11245033" cy="11849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US" sz="2700" kern="1200" dirty="0"/>
                <a:t>All these changes to reporting at the state level also will occur at the LEA level</a:t>
              </a:r>
            </a:p>
          </p:txBody>
        </p:sp>
      </p:grpSp>
      <p:grpSp>
        <p:nvGrpSpPr>
          <p:cNvPr id="4" name="Group 3">
            <a:extLst>
              <a:ext uri="{FF2B5EF4-FFF2-40B4-BE49-F238E27FC236}">
                <a16:creationId xmlns:a16="http://schemas.microsoft.com/office/drawing/2014/main" id="{5BE12D22-EF3E-4904-B091-15285508FD0E}"/>
              </a:ext>
            </a:extLst>
          </p:cNvPr>
          <p:cNvGrpSpPr/>
          <p:nvPr/>
        </p:nvGrpSpPr>
        <p:grpSpPr>
          <a:xfrm>
            <a:off x="398327" y="4667925"/>
            <a:ext cx="11245033" cy="1009417"/>
            <a:chOff x="0" y="4485629"/>
            <a:chExt cx="11245033" cy="1009417"/>
          </a:xfrm>
        </p:grpSpPr>
        <p:sp>
          <p:nvSpPr>
            <p:cNvPr id="20" name="Rectangle 19">
              <a:extLst>
                <a:ext uri="{FF2B5EF4-FFF2-40B4-BE49-F238E27FC236}">
                  <a16:creationId xmlns:a16="http://schemas.microsoft.com/office/drawing/2014/main" id="{62DEC8AC-A8B3-4ADC-A87A-F0B7FA80249B}"/>
                </a:ext>
              </a:extLst>
            </p:cNvPr>
            <p:cNvSpPr/>
            <p:nvPr/>
          </p:nvSpPr>
          <p:spPr>
            <a:xfrm>
              <a:off x="0" y="4485629"/>
              <a:ext cx="11245033" cy="1009417"/>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21" name="TextBox 20">
              <a:extLst>
                <a:ext uri="{FF2B5EF4-FFF2-40B4-BE49-F238E27FC236}">
                  <a16:creationId xmlns:a16="http://schemas.microsoft.com/office/drawing/2014/main" id="{E97FB3F2-FA50-4868-916E-06BD2F324FBF}"/>
                </a:ext>
              </a:extLst>
            </p:cNvPr>
            <p:cNvSpPr txBox="1"/>
            <p:nvPr/>
          </p:nvSpPr>
          <p:spPr>
            <a:xfrm>
              <a:off x="0" y="4485629"/>
              <a:ext cx="11245033" cy="100941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en-US" sz="1800" kern="1200" dirty="0"/>
                <a:t>States must report to the public on the performance of each LEA located in the state on the targets in the SPP/APR as soon as practicable, but no later than 120 days following the state’s submission of its APR</a:t>
              </a:r>
            </a:p>
          </p:txBody>
        </p:sp>
      </p:grpSp>
      <p:grpSp>
        <p:nvGrpSpPr>
          <p:cNvPr id="5" name="Group 4">
            <a:extLst>
              <a:ext uri="{FF2B5EF4-FFF2-40B4-BE49-F238E27FC236}">
                <a16:creationId xmlns:a16="http://schemas.microsoft.com/office/drawing/2014/main" id="{F42DD79B-F00F-489C-9A21-04F197FCCAB0}"/>
              </a:ext>
            </a:extLst>
          </p:cNvPr>
          <p:cNvGrpSpPr/>
          <p:nvPr/>
        </p:nvGrpSpPr>
        <p:grpSpPr>
          <a:xfrm>
            <a:off x="398327" y="184794"/>
            <a:ext cx="11245033" cy="3374965"/>
            <a:chOff x="0" y="2498"/>
            <a:chExt cx="11245033" cy="3374965"/>
          </a:xfrm>
        </p:grpSpPr>
        <p:sp>
          <p:nvSpPr>
            <p:cNvPr id="18" name="Callout: Up Arrow 17" descr="Indicate 3 data changes are listed and arrow points down from them indicating an additional requirements for all data changes.&#10;&#10;The overview of indicator 3 changes include:&#10;1.Target and baseline updates are required, and progress on targets are to be included in the FFY2020 SPP/APR&#10;2. Assessment Data will be reported by specific grades: grades 4,8, and high school.&#10;3. Proficiency data will be reported separately by general and alternate assessment. &#10;4. Proficiency data will also be reported in terms of the gap between the proficiency rates and CWD and all students. &#10;&#10;All the changes to the reporting at the state level will also occur at the LEA level. States must report to the public on the performance of each LEA located in the state on the targets in the SPP/APR as soon as practicable, but no later than 120 days following the state's submission of its APR.&#10;&#10;">
              <a:extLst>
                <a:ext uri="{FF2B5EF4-FFF2-40B4-BE49-F238E27FC236}">
                  <a16:creationId xmlns:a16="http://schemas.microsoft.com/office/drawing/2014/main" id="{148BA044-5009-4143-854B-E6D5FADDE59A}"/>
                </a:ext>
              </a:extLst>
            </p:cNvPr>
            <p:cNvSpPr/>
            <p:nvPr/>
          </p:nvSpPr>
          <p:spPr>
            <a:xfrm rot="10800000">
              <a:off x="0" y="2498"/>
              <a:ext cx="11245033" cy="3374965"/>
            </a:xfrm>
            <a:prstGeom prst="upArrowCallou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Callout: Up Arrow 8">
              <a:extLst>
                <a:ext uri="{FF2B5EF4-FFF2-40B4-BE49-F238E27FC236}">
                  <a16:creationId xmlns:a16="http://schemas.microsoft.com/office/drawing/2014/main" id="{D7D61E19-83BA-4AD9-A4AB-A0EA78CF5577}"/>
                </a:ext>
              </a:extLst>
            </p:cNvPr>
            <p:cNvSpPr txBox="1"/>
            <p:nvPr/>
          </p:nvSpPr>
          <p:spPr>
            <a:xfrm>
              <a:off x="0" y="2498"/>
              <a:ext cx="11245033" cy="11846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US" sz="2800" kern="1200" dirty="0"/>
                <a:t>Overview of Indicator 3 Changes</a:t>
              </a:r>
            </a:p>
          </p:txBody>
        </p:sp>
      </p:grpSp>
      <p:grpSp>
        <p:nvGrpSpPr>
          <p:cNvPr id="6" name="Group 5">
            <a:extLst>
              <a:ext uri="{FF2B5EF4-FFF2-40B4-BE49-F238E27FC236}">
                <a16:creationId xmlns:a16="http://schemas.microsoft.com/office/drawing/2014/main" id="{A8C8A7B3-C909-4996-83B3-A6EBFF0E9E66}"/>
              </a:ext>
            </a:extLst>
          </p:cNvPr>
          <p:cNvGrpSpPr/>
          <p:nvPr/>
        </p:nvGrpSpPr>
        <p:grpSpPr>
          <a:xfrm>
            <a:off x="398327" y="969964"/>
            <a:ext cx="2811258" cy="1442297"/>
            <a:chOff x="0" y="787668"/>
            <a:chExt cx="2811258" cy="1442297"/>
          </a:xfrm>
        </p:grpSpPr>
        <p:sp>
          <p:nvSpPr>
            <p:cNvPr id="16" name="Rectangle 15">
              <a:extLst>
                <a:ext uri="{FF2B5EF4-FFF2-40B4-BE49-F238E27FC236}">
                  <a16:creationId xmlns:a16="http://schemas.microsoft.com/office/drawing/2014/main" id="{E879CF45-4A85-4205-88E7-BAE5A129404F}"/>
                </a:ext>
              </a:extLst>
            </p:cNvPr>
            <p:cNvSpPr/>
            <p:nvPr/>
          </p:nvSpPr>
          <p:spPr>
            <a:xfrm>
              <a:off x="0" y="787668"/>
              <a:ext cx="2811258" cy="1442297"/>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7" name="TextBox 16">
              <a:extLst>
                <a:ext uri="{FF2B5EF4-FFF2-40B4-BE49-F238E27FC236}">
                  <a16:creationId xmlns:a16="http://schemas.microsoft.com/office/drawing/2014/main" id="{E888D9F1-17BF-4D2F-9F73-3905F9E381A6}"/>
                </a:ext>
              </a:extLst>
            </p:cNvPr>
            <p:cNvSpPr txBox="1"/>
            <p:nvPr/>
          </p:nvSpPr>
          <p:spPr>
            <a:xfrm>
              <a:off x="0" y="787668"/>
              <a:ext cx="2811258" cy="144229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n-US" sz="1600" kern="1200" dirty="0"/>
                <a:t>States must update baselines and targets and report progress on targets the FFY 2020 SPP/APR</a:t>
              </a:r>
            </a:p>
          </p:txBody>
        </p:sp>
      </p:grpSp>
      <p:grpSp>
        <p:nvGrpSpPr>
          <p:cNvPr id="7" name="Group 6">
            <a:extLst>
              <a:ext uri="{FF2B5EF4-FFF2-40B4-BE49-F238E27FC236}">
                <a16:creationId xmlns:a16="http://schemas.microsoft.com/office/drawing/2014/main" id="{1010FB33-89A9-4268-861E-01D5185ED416}"/>
              </a:ext>
            </a:extLst>
          </p:cNvPr>
          <p:cNvGrpSpPr/>
          <p:nvPr/>
        </p:nvGrpSpPr>
        <p:grpSpPr>
          <a:xfrm>
            <a:off x="3209585" y="969964"/>
            <a:ext cx="2811258" cy="1442297"/>
            <a:chOff x="2811258" y="787668"/>
            <a:chExt cx="2811258" cy="1442297"/>
          </a:xfrm>
        </p:grpSpPr>
        <p:sp>
          <p:nvSpPr>
            <p:cNvPr id="14" name="Rectangle 13">
              <a:extLst>
                <a:ext uri="{FF2B5EF4-FFF2-40B4-BE49-F238E27FC236}">
                  <a16:creationId xmlns:a16="http://schemas.microsoft.com/office/drawing/2014/main" id="{A6DF4D09-9B6E-4FEC-AEC6-91F597CAAB42}"/>
                </a:ext>
              </a:extLst>
            </p:cNvPr>
            <p:cNvSpPr/>
            <p:nvPr/>
          </p:nvSpPr>
          <p:spPr>
            <a:xfrm>
              <a:off x="2811258" y="787668"/>
              <a:ext cx="2811258" cy="1442297"/>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5" name="TextBox 14">
              <a:extLst>
                <a:ext uri="{FF2B5EF4-FFF2-40B4-BE49-F238E27FC236}">
                  <a16:creationId xmlns:a16="http://schemas.microsoft.com/office/drawing/2014/main" id="{923DB2CB-60E5-4F3F-82E0-11E2A561F43C}"/>
                </a:ext>
              </a:extLst>
            </p:cNvPr>
            <p:cNvSpPr txBox="1"/>
            <p:nvPr/>
          </p:nvSpPr>
          <p:spPr>
            <a:xfrm>
              <a:off x="2811258" y="787668"/>
              <a:ext cx="2811258" cy="144229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n-US" sz="1600" kern="1200" dirty="0"/>
                <a:t>States must report assessment data by specific grades: grades 4, 8, and high school</a:t>
              </a:r>
            </a:p>
          </p:txBody>
        </p:sp>
      </p:grpSp>
      <p:grpSp>
        <p:nvGrpSpPr>
          <p:cNvPr id="8" name="Group 7">
            <a:extLst>
              <a:ext uri="{FF2B5EF4-FFF2-40B4-BE49-F238E27FC236}">
                <a16:creationId xmlns:a16="http://schemas.microsoft.com/office/drawing/2014/main" id="{8A5A0EA2-F318-4A2B-AA7D-F2EFE962AE6A}"/>
              </a:ext>
            </a:extLst>
          </p:cNvPr>
          <p:cNvGrpSpPr/>
          <p:nvPr/>
        </p:nvGrpSpPr>
        <p:grpSpPr>
          <a:xfrm>
            <a:off x="6020843" y="969964"/>
            <a:ext cx="2811258" cy="1442297"/>
            <a:chOff x="5622516" y="787668"/>
            <a:chExt cx="2811258" cy="1442297"/>
          </a:xfrm>
        </p:grpSpPr>
        <p:sp>
          <p:nvSpPr>
            <p:cNvPr id="12" name="Rectangle 11">
              <a:extLst>
                <a:ext uri="{FF2B5EF4-FFF2-40B4-BE49-F238E27FC236}">
                  <a16:creationId xmlns:a16="http://schemas.microsoft.com/office/drawing/2014/main" id="{879ED5D6-01BF-4444-BC6C-A1B47F519A4F}"/>
                </a:ext>
              </a:extLst>
            </p:cNvPr>
            <p:cNvSpPr/>
            <p:nvPr/>
          </p:nvSpPr>
          <p:spPr>
            <a:xfrm>
              <a:off x="5622516" y="787668"/>
              <a:ext cx="2811258" cy="1442297"/>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3" name="TextBox 12">
              <a:extLst>
                <a:ext uri="{FF2B5EF4-FFF2-40B4-BE49-F238E27FC236}">
                  <a16:creationId xmlns:a16="http://schemas.microsoft.com/office/drawing/2014/main" id="{451E195A-3586-4BF3-B32C-1D0675470F4B}"/>
                </a:ext>
              </a:extLst>
            </p:cNvPr>
            <p:cNvSpPr txBox="1"/>
            <p:nvPr/>
          </p:nvSpPr>
          <p:spPr>
            <a:xfrm>
              <a:off x="5622516" y="787668"/>
              <a:ext cx="2811258" cy="144229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n-US" sz="1600" kern="1200" dirty="0"/>
                <a:t>States must report proficiency data separately by general and alternate assessment</a:t>
              </a:r>
            </a:p>
          </p:txBody>
        </p:sp>
      </p:grpSp>
      <p:grpSp>
        <p:nvGrpSpPr>
          <p:cNvPr id="9" name="Group 8">
            <a:extLst>
              <a:ext uri="{FF2B5EF4-FFF2-40B4-BE49-F238E27FC236}">
                <a16:creationId xmlns:a16="http://schemas.microsoft.com/office/drawing/2014/main" id="{6E3C2D96-69E0-4AFB-94BD-80B42B9A53E1}"/>
              </a:ext>
            </a:extLst>
          </p:cNvPr>
          <p:cNvGrpSpPr/>
          <p:nvPr/>
        </p:nvGrpSpPr>
        <p:grpSpPr>
          <a:xfrm>
            <a:off x="8832101" y="969964"/>
            <a:ext cx="2811258" cy="1442297"/>
            <a:chOff x="8433774" y="787668"/>
            <a:chExt cx="2811258" cy="1442297"/>
          </a:xfrm>
        </p:grpSpPr>
        <p:sp>
          <p:nvSpPr>
            <p:cNvPr id="10" name="Rectangle 9">
              <a:extLst>
                <a:ext uri="{FF2B5EF4-FFF2-40B4-BE49-F238E27FC236}">
                  <a16:creationId xmlns:a16="http://schemas.microsoft.com/office/drawing/2014/main" id="{FEAF1424-EF41-4F61-8228-03CEF356FAD4}"/>
                </a:ext>
              </a:extLst>
            </p:cNvPr>
            <p:cNvSpPr/>
            <p:nvPr/>
          </p:nvSpPr>
          <p:spPr>
            <a:xfrm>
              <a:off x="8433774" y="787668"/>
              <a:ext cx="2811258" cy="1442297"/>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1" name="TextBox 10">
              <a:extLst>
                <a:ext uri="{FF2B5EF4-FFF2-40B4-BE49-F238E27FC236}">
                  <a16:creationId xmlns:a16="http://schemas.microsoft.com/office/drawing/2014/main" id="{247801B8-BAB9-4C0A-A970-5ABF28503798}"/>
                </a:ext>
              </a:extLst>
            </p:cNvPr>
            <p:cNvSpPr txBox="1"/>
            <p:nvPr/>
          </p:nvSpPr>
          <p:spPr>
            <a:xfrm>
              <a:off x="8433774" y="787668"/>
              <a:ext cx="2811258" cy="144229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n-US" sz="1600" kern="1200" dirty="0"/>
                <a:t>States must report the proficiency gap between proficiency rates of children with disabilities (CWD) and all students on general assessments</a:t>
              </a:r>
            </a:p>
          </p:txBody>
        </p:sp>
      </p:grpSp>
    </p:spTree>
    <p:extLst>
      <p:ext uri="{BB962C8B-B14F-4D97-AF65-F5344CB8AC3E}">
        <p14:creationId xmlns:p14="http://schemas.microsoft.com/office/powerpoint/2010/main" val="4209883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0F440-73FF-4209-BD8B-3BC65A439EF5}"/>
              </a:ext>
            </a:extLst>
          </p:cNvPr>
          <p:cNvSpPr>
            <a:spLocks noGrp="1"/>
          </p:cNvSpPr>
          <p:nvPr>
            <p:ph type="title"/>
          </p:nvPr>
        </p:nvSpPr>
        <p:spPr>
          <a:xfrm>
            <a:off x="184150" y="177235"/>
            <a:ext cx="11823700" cy="1325563"/>
          </a:xfrm>
        </p:spPr>
        <p:txBody>
          <a:bodyPr>
            <a:noAutofit/>
          </a:bodyPr>
          <a:lstStyle/>
          <a:p>
            <a:r>
              <a:rPr lang="en-US" sz="4400" dirty="0"/>
              <a:t>FFY 2020–2025: Indicator 3 Data Rates to Report </a:t>
            </a:r>
            <a:br>
              <a:rPr lang="en-US" sz="4400" dirty="0"/>
            </a:br>
            <a:endParaRPr lang="en-US" sz="4400" dirty="0"/>
          </a:p>
        </p:txBody>
      </p:sp>
      <p:sp>
        <p:nvSpPr>
          <p:cNvPr id="3" name="Slide Number Placeholder 2">
            <a:extLst>
              <a:ext uri="{FF2B5EF4-FFF2-40B4-BE49-F238E27FC236}">
                <a16:creationId xmlns:a16="http://schemas.microsoft.com/office/drawing/2014/main" id="{6BD276E5-FAEA-4CC5-9206-8DDB7F7BDD13}"/>
              </a:ext>
            </a:extLst>
          </p:cNvPr>
          <p:cNvSpPr>
            <a:spLocks noGrp="1"/>
          </p:cNvSpPr>
          <p:nvPr>
            <p:ph type="sldNum" sz="quarter" idx="4"/>
          </p:nvPr>
        </p:nvSpPr>
        <p:spPr/>
        <p:txBody>
          <a:bodyPr/>
          <a:lstStyle/>
          <a:p>
            <a:fld id="{53A591CA-5CCE-2347-919F-ADE8113BB43B}" type="slidenum">
              <a:rPr lang="en-US" smtClean="0"/>
              <a:pPr/>
              <a:t>7</a:t>
            </a:fld>
            <a:endParaRPr lang="en-US" dirty="0"/>
          </a:p>
        </p:txBody>
      </p:sp>
      <p:graphicFrame>
        <p:nvGraphicFramePr>
          <p:cNvPr id="23" name="Table 6" descr="Table providing  the basic equations for calculating data needed for Indicator 3.&#10;Column 1 contains the Indicator Item. Column 2 contains type of calculation rate. Column 3 contains the calculation formula. &#10;&#10;1. Indicator 3A participation rate percent is calculated  by dividing the number of children with IEPs participating in the assessment by the number of children with IEPs enrolled during the testing window. &#10;2. Indicator 3B proficiency rate percent is calculated by dividing the number of children with IEPs scoring at or above proficient against grade level academic achievement standards by the number of children for whom a proficiency  level was assigned for the regular assessment.&#10;3. Indicator 3C proficiency rate percent is calculated by the number of children with IEPs scoring at or above proficiency against alternate academic achievement standards by the number of children for whom a proficiency level was assigned for the alternate assessment. &#10;4. Indicator 4: proficiency rate gap is calculated by the subtracting the proficiency rate for children with IEPs scoring at or above proficient against grade level academic achievement standards from the proficiency rate for all students scoring at or above proficiency against grade level academics.">
            <a:extLst>
              <a:ext uri="{FF2B5EF4-FFF2-40B4-BE49-F238E27FC236}">
                <a16:creationId xmlns:a16="http://schemas.microsoft.com/office/drawing/2014/main" id="{B6D18762-259C-4AA7-8A78-1A2F8128474B}"/>
              </a:ext>
            </a:extLst>
          </p:cNvPr>
          <p:cNvGraphicFramePr>
            <a:graphicFrameLocks/>
          </p:cNvGraphicFramePr>
          <p:nvPr>
            <p:extLst>
              <p:ext uri="{D42A27DB-BD31-4B8C-83A1-F6EECF244321}">
                <p14:modId xmlns:p14="http://schemas.microsoft.com/office/powerpoint/2010/main" val="363350735"/>
              </p:ext>
            </p:extLst>
          </p:nvPr>
        </p:nvGraphicFramePr>
        <p:xfrm>
          <a:off x="184150" y="894588"/>
          <a:ext cx="11823700" cy="4639058"/>
        </p:xfrm>
        <a:graphic>
          <a:graphicData uri="http://schemas.openxmlformats.org/drawingml/2006/table">
            <a:tbl>
              <a:tblPr firstRow="1" bandRow="1">
                <a:tableStyleId>{5C22544A-7EE6-4342-B048-85BDC9FD1C3A}</a:tableStyleId>
              </a:tblPr>
              <a:tblGrid>
                <a:gridCol w="1527942">
                  <a:extLst>
                    <a:ext uri="{9D8B030D-6E8A-4147-A177-3AD203B41FA5}">
                      <a16:colId xmlns:a16="http://schemas.microsoft.com/office/drawing/2014/main" val="3210305730"/>
                    </a:ext>
                  </a:extLst>
                </a:gridCol>
                <a:gridCol w="1316858">
                  <a:extLst>
                    <a:ext uri="{9D8B030D-6E8A-4147-A177-3AD203B41FA5}">
                      <a16:colId xmlns:a16="http://schemas.microsoft.com/office/drawing/2014/main" val="3555565450"/>
                    </a:ext>
                  </a:extLst>
                </a:gridCol>
                <a:gridCol w="8978900">
                  <a:extLst>
                    <a:ext uri="{9D8B030D-6E8A-4147-A177-3AD203B41FA5}">
                      <a16:colId xmlns:a16="http://schemas.microsoft.com/office/drawing/2014/main" val="3624054367"/>
                    </a:ext>
                  </a:extLst>
                </a:gridCol>
              </a:tblGrid>
              <a:tr h="560016">
                <a:tc>
                  <a:txBody>
                    <a:bodyPr/>
                    <a:lstStyle/>
                    <a:p>
                      <a:r>
                        <a:rPr lang="en-US" dirty="0"/>
                        <a:t>Indicator 3</a:t>
                      </a:r>
                    </a:p>
                  </a:txBody>
                  <a:tcPr/>
                </a:tc>
                <a:tc>
                  <a:txBody>
                    <a:bodyPr/>
                    <a:lstStyle/>
                    <a:p>
                      <a:r>
                        <a:rPr lang="en-US" dirty="0"/>
                        <a:t>Rates</a:t>
                      </a:r>
                    </a:p>
                  </a:txBody>
                  <a:tcPr/>
                </a:tc>
                <a:tc>
                  <a:txBody>
                    <a:bodyPr/>
                    <a:lstStyle/>
                    <a:p>
                      <a:r>
                        <a:rPr lang="en-US" dirty="0"/>
                        <a:t>Calculation</a:t>
                      </a:r>
                    </a:p>
                  </a:txBody>
                  <a:tcPr/>
                </a:tc>
                <a:extLst>
                  <a:ext uri="{0D108BD9-81ED-4DB2-BD59-A6C34878D82A}">
                    <a16:rowId xmlns:a16="http://schemas.microsoft.com/office/drawing/2014/main" val="2236031005"/>
                  </a:ext>
                </a:extLst>
              </a:tr>
              <a:tr h="1114046">
                <a:tc>
                  <a:txBody>
                    <a:bodyPr/>
                    <a:lstStyle/>
                    <a:p>
                      <a:r>
                        <a:rPr lang="en-US" dirty="0"/>
                        <a:t>3A</a:t>
                      </a:r>
                    </a:p>
                  </a:txBody>
                  <a:tcPr/>
                </a:tc>
                <a:tc>
                  <a:txBody>
                    <a:bodyPr/>
                    <a:lstStyle/>
                    <a:p>
                      <a:pPr>
                        <a:tabLst/>
                      </a:pPr>
                      <a:r>
                        <a:rPr lang="en-US" sz="1700" dirty="0"/>
                        <a:t>Participation rate percent</a:t>
                      </a:r>
                    </a:p>
                  </a:txBody>
                  <a:tcPr/>
                </a:tc>
                <a:tc>
                  <a:txBody>
                    <a:bodyPr/>
                    <a:lstStyle/>
                    <a:p>
                      <a:endParaRPr lang="en-US" dirty="0"/>
                    </a:p>
                  </a:txBody>
                  <a:tcPr/>
                </a:tc>
                <a:extLst>
                  <a:ext uri="{0D108BD9-81ED-4DB2-BD59-A6C34878D82A}">
                    <a16:rowId xmlns:a16="http://schemas.microsoft.com/office/drawing/2014/main" val="3755021676"/>
                  </a:ext>
                </a:extLst>
              </a:tr>
              <a:tr h="988332">
                <a:tc>
                  <a:txBody>
                    <a:bodyPr/>
                    <a:lstStyle/>
                    <a:p>
                      <a:r>
                        <a:rPr lang="en-US" dirty="0"/>
                        <a:t>3B</a:t>
                      </a:r>
                    </a:p>
                  </a:txBody>
                  <a:tcPr/>
                </a:tc>
                <a:tc>
                  <a:txBody>
                    <a:bodyPr/>
                    <a:lstStyle/>
                    <a:p>
                      <a:r>
                        <a:rPr lang="en-US" sz="1750" dirty="0"/>
                        <a:t>Proficiency rate percent</a:t>
                      </a:r>
                    </a:p>
                  </a:txBody>
                  <a:tcPr/>
                </a:tc>
                <a:tc>
                  <a:txBody>
                    <a:bodyPr/>
                    <a:lstStyle/>
                    <a:p>
                      <a:endParaRPr lang="en-US" dirty="0"/>
                    </a:p>
                  </a:txBody>
                  <a:tcPr/>
                </a:tc>
                <a:extLst>
                  <a:ext uri="{0D108BD9-81ED-4DB2-BD59-A6C34878D82A}">
                    <a16:rowId xmlns:a16="http://schemas.microsoft.com/office/drawing/2014/main" val="3583343910"/>
                  </a:ext>
                </a:extLst>
              </a:tr>
              <a:tr h="988332">
                <a:tc>
                  <a:txBody>
                    <a:bodyPr/>
                    <a:lstStyle/>
                    <a:p>
                      <a:r>
                        <a:rPr lang="en-US" dirty="0"/>
                        <a:t>3C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50" dirty="0"/>
                        <a:t>Proficiency rate percent</a:t>
                      </a:r>
                    </a:p>
                    <a:p>
                      <a:endParaRPr lang="en-US" sz="1750" dirty="0"/>
                    </a:p>
                  </a:txBody>
                  <a:tcPr/>
                </a:tc>
                <a:tc>
                  <a:txBody>
                    <a:bodyPr/>
                    <a:lstStyle/>
                    <a:p>
                      <a:endParaRPr lang="en-US" dirty="0"/>
                    </a:p>
                  </a:txBody>
                  <a:tcPr/>
                </a:tc>
                <a:extLst>
                  <a:ext uri="{0D108BD9-81ED-4DB2-BD59-A6C34878D82A}">
                    <a16:rowId xmlns:a16="http://schemas.microsoft.com/office/drawing/2014/main" val="231580963"/>
                  </a:ext>
                </a:extLst>
              </a:tr>
              <a:tr h="988332">
                <a:tc>
                  <a:txBody>
                    <a:bodyPr/>
                    <a:lstStyle/>
                    <a:p>
                      <a:r>
                        <a:rPr lang="en-US" dirty="0"/>
                        <a:t>3D</a:t>
                      </a:r>
                    </a:p>
                  </a:txBody>
                  <a:tcPr/>
                </a:tc>
                <a:tc>
                  <a:txBody>
                    <a:bodyPr/>
                    <a:lstStyle/>
                    <a:p>
                      <a:r>
                        <a:rPr lang="en-US" sz="1750" dirty="0"/>
                        <a:t>Proficiency rate gap</a:t>
                      </a:r>
                    </a:p>
                  </a:txBody>
                  <a:tcPr/>
                </a:tc>
                <a:tc>
                  <a:txBody>
                    <a:bodyPr/>
                    <a:lstStyle/>
                    <a:p>
                      <a:endParaRPr lang="en-US" dirty="0"/>
                    </a:p>
                  </a:txBody>
                  <a:tcPr/>
                </a:tc>
                <a:extLst>
                  <a:ext uri="{0D108BD9-81ED-4DB2-BD59-A6C34878D82A}">
                    <a16:rowId xmlns:a16="http://schemas.microsoft.com/office/drawing/2014/main" val="1330625821"/>
                  </a:ext>
                </a:extLst>
              </a:tr>
            </a:tbl>
          </a:graphicData>
        </a:graphic>
      </p:graphicFrame>
      <p:grpSp>
        <p:nvGrpSpPr>
          <p:cNvPr id="24" name="Group 23">
            <a:extLst>
              <a:ext uri="{FF2B5EF4-FFF2-40B4-BE49-F238E27FC236}">
                <a16:creationId xmlns:a16="http://schemas.microsoft.com/office/drawing/2014/main" id="{4194B264-1ED1-41D9-821B-2183374FFD95}"/>
              </a:ext>
            </a:extLst>
          </p:cNvPr>
          <p:cNvGrpSpPr/>
          <p:nvPr/>
        </p:nvGrpSpPr>
        <p:grpSpPr>
          <a:xfrm>
            <a:off x="2721562" y="1477662"/>
            <a:ext cx="6388847" cy="641192"/>
            <a:chOff x="710399" y="1959998"/>
            <a:chExt cx="8122466" cy="728331"/>
          </a:xfrm>
        </p:grpSpPr>
        <p:cxnSp>
          <p:nvCxnSpPr>
            <p:cNvPr id="25" name="Straight Connector 24">
              <a:extLst>
                <a:ext uri="{FF2B5EF4-FFF2-40B4-BE49-F238E27FC236}">
                  <a16:creationId xmlns:a16="http://schemas.microsoft.com/office/drawing/2014/main" id="{5A0FCE82-B19A-4399-ACF2-74016F3233D7}"/>
                </a:ext>
              </a:extLst>
            </p:cNvPr>
            <p:cNvCxnSpPr>
              <a:cxnSpLocks/>
            </p:cNvCxnSpPr>
            <p:nvPr/>
          </p:nvCxnSpPr>
          <p:spPr>
            <a:xfrm>
              <a:off x="1154535" y="2313798"/>
              <a:ext cx="7141418"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05BF976E-8D3A-4792-A4BC-6862D73B71B4}"/>
                </a:ext>
              </a:extLst>
            </p:cNvPr>
            <p:cNvSpPr txBox="1"/>
            <p:nvPr/>
          </p:nvSpPr>
          <p:spPr>
            <a:xfrm>
              <a:off x="710399" y="1959998"/>
              <a:ext cx="6810709" cy="384564"/>
            </a:xfrm>
            <a:prstGeom prst="rect">
              <a:avLst/>
            </a:prstGeom>
            <a:noFill/>
          </p:spPr>
          <p:txBody>
            <a:bodyPr wrap="square" rtlCol="0">
              <a:spAutoFit/>
            </a:bodyPr>
            <a:lstStyle/>
            <a:p>
              <a:pPr marL="234950" lvl="1" indent="0">
                <a:buNone/>
              </a:pPr>
              <a:r>
                <a:rPr lang="en-US" sz="1600" dirty="0"/>
                <a:t> # of children with IEPs participating in an assessment</a:t>
              </a:r>
            </a:p>
          </p:txBody>
        </p:sp>
        <p:sp>
          <p:nvSpPr>
            <p:cNvPr id="27" name="TextBox 26">
              <a:extLst>
                <a:ext uri="{FF2B5EF4-FFF2-40B4-BE49-F238E27FC236}">
                  <a16:creationId xmlns:a16="http://schemas.microsoft.com/office/drawing/2014/main" id="{0E64C8F0-0D62-40D5-BCA0-34E9FB2DDE6A}"/>
                </a:ext>
              </a:extLst>
            </p:cNvPr>
            <p:cNvSpPr txBox="1"/>
            <p:nvPr/>
          </p:nvSpPr>
          <p:spPr>
            <a:xfrm>
              <a:off x="710399" y="2303765"/>
              <a:ext cx="8122466" cy="384564"/>
            </a:xfrm>
            <a:prstGeom prst="rect">
              <a:avLst/>
            </a:prstGeom>
            <a:noFill/>
          </p:spPr>
          <p:txBody>
            <a:bodyPr wrap="square" rtlCol="0">
              <a:spAutoFit/>
            </a:bodyPr>
            <a:lstStyle/>
            <a:p>
              <a:pPr marL="234950" lvl="1" indent="0">
                <a:buNone/>
              </a:pPr>
              <a:r>
                <a:rPr lang="en-US" sz="1600" dirty="0"/>
                <a:t> total</a:t>
              </a:r>
              <a:r>
                <a:rPr lang="en-US" sz="1600" dirty="0">
                  <a:solidFill>
                    <a:srgbClr val="FF0000"/>
                  </a:solidFill>
                </a:rPr>
                <a:t> </a:t>
              </a:r>
              <a:r>
                <a:rPr lang="en-US" sz="1600" dirty="0"/>
                <a:t># of children with IEPs enrolled during the testing window</a:t>
              </a:r>
            </a:p>
          </p:txBody>
        </p:sp>
      </p:grpSp>
      <p:grpSp>
        <p:nvGrpSpPr>
          <p:cNvPr id="28" name="Group 27">
            <a:extLst>
              <a:ext uri="{FF2B5EF4-FFF2-40B4-BE49-F238E27FC236}">
                <a16:creationId xmlns:a16="http://schemas.microsoft.com/office/drawing/2014/main" id="{A6A5E523-88C7-4E27-9F63-B133889FDD17}"/>
              </a:ext>
            </a:extLst>
          </p:cNvPr>
          <p:cNvGrpSpPr/>
          <p:nvPr/>
        </p:nvGrpSpPr>
        <p:grpSpPr>
          <a:xfrm>
            <a:off x="2771886" y="2554415"/>
            <a:ext cx="10676272" cy="890977"/>
            <a:chOff x="177800" y="1802098"/>
            <a:chExt cx="10676272" cy="890977"/>
          </a:xfrm>
        </p:grpSpPr>
        <p:cxnSp>
          <p:nvCxnSpPr>
            <p:cNvPr id="29" name="Straight Connector 28">
              <a:extLst>
                <a:ext uri="{FF2B5EF4-FFF2-40B4-BE49-F238E27FC236}">
                  <a16:creationId xmlns:a16="http://schemas.microsoft.com/office/drawing/2014/main" id="{C90F07A8-5023-4D89-BF63-6CD984682F5C}"/>
                </a:ext>
              </a:extLst>
            </p:cNvPr>
            <p:cNvCxnSpPr>
              <a:cxnSpLocks/>
            </p:cNvCxnSpPr>
            <p:nvPr/>
          </p:nvCxnSpPr>
          <p:spPr>
            <a:xfrm>
              <a:off x="478172" y="2118074"/>
              <a:ext cx="8729328"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8F569681-577A-4CCC-A5C2-3B3A711F6F63}"/>
                </a:ext>
              </a:extLst>
            </p:cNvPr>
            <p:cNvSpPr txBox="1"/>
            <p:nvPr/>
          </p:nvSpPr>
          <p:spPr>
            <a:xfrm>
              <a:off x="177800" y="1802098"/>
              <a:ext cx="10676272" cy="338554"/>
            </a:xfrm>
            <a:prstGeom prst="rect">
              <a:avLst/>
            </a:prstGeom>
            <a:noFill/>
          </p:spPr>
          <p:txBody>
            <a:bodyPr wrap="square" rtlCol="0">
              <a:spAutoFit/>
            </a:bodyPr>
            <a:lstStyle/>
            <a:p>
              <a:pPr marL="234950" lvl="1" indent="0">
                <a:buNone/>
              </a:pPr>
              <a:r>
                <a:rPr lang="en-US" sz="1600" dirty="0"/>
                <a:t># of children with IEPs scoring at or above proficient against </a:t>
              </a:r>
              <a:r>
                <a:rPr lang="en-US" sz="1600" b="1" dirty="0"/>
                <a:t>grade level </a:t>
              </a:r>
              <a:r>
                <a:rPr lang="en-US" sz="1600" dirty="0"/>
                <a:t>academic achievement standards </a:t>
              </a:r>
            </a:p>
          </p:txBody>
        </p:sp>
        <p:sp>
          <p:nvSpPr>
            <p:cNvPr id="31" name="TextBox 30">
              <a:extLst>
                <a:ext uri="{FF2B5EF4-FFF2-40B4-BE49-F238E27FC236}">
                  <a16:creationId xmlns:a16="http://schemas.microsoft.com/office/drawing/2014/main" id="{F45EA1CF-ADD0-4FA3-9B6B-F049CD3AE037}"/>
                </a:ext>
              </a:extLst>
            </p:cNvPr>
            <p:cNvSpPr txBox="1"/>
            <p:nvPr/>
          </p:nvSpPr>
          <p:spPr>
            <a:xfrm>
              <a:off x="393700" y="2108300"/>
              <a:ext cx="8654492" cy="584775"/>
            </a:xfrm>
            <a:prstGeom prst="rect">
              <a:avLst/>
            </a:prstGeom>
            <a:noFill/>
          </p:spPr>
          <p:txBody>
            <a:bodyPr wrap="square" rtlCol="0">
              <a:spAutoFit/>
            </a:bodyPr>
            <a:lstStyle/>
            <a:p>
              <a:r>
                <a:rPr lang="en-US" sz="1600" dirty="0"/>
                <a:t>total # of children with IEPs for whom a proficiency level was assigned for the </a:t>
              </a:r>
              <a:r>
                <a:rPr lang="en-US" sz="1600" b="1" dirty="0"/>
                <a:t>regular assessment</a:t>
              </a:r>
            </a:p>
            <a:p>
              <a:endParaRPr lang="en-US" sz="1600" dirty="0"/>
            </a:p>
          </p:txBody>
        </p:sp>
      </p:grpSp>
      <p:grpSp>
        <p:nvGrpSpPr>
          <p:cNvPr id="32" name="Group 31">
            <a:extLst>
              <a:ext uri="{FF2B5EF4-FFF2-40B4-BE49-F238E27FC236}">
                <a16:creationId xmlns:a16="http://schemas.microsoft.com/office/drawing/2014/main" id="{3CE4C20C-C584-47F3-A490-EC5A57B408C4}"/>
              </a:ext>
            </a:extLst>
          </p:cNvPr>
          <p:cNvGrpSpPr/>
          <p:nvPr/>
        </p:nvGrpSpPr>
        <p:grpSpPr>
          <a:xfrm>
            <a:off x="2771886" y="3507464"/>
            <a:ext cx="10676272" cy="1161518"/>
            <a:chOff x="177800" y="1766490"/>
            <a:chExt cx="10676272" cy="1161518"/>
          </a:xfrm>
        </p:grpSpPr>
        <p:cxnSp>
          <p:nvCxnSpPr>
            <p:cNvPr id="33" name="Straight Connector 32">
              <a:extLst>
                <a:ext uri="{FF2B5EF4-FFF2-40B4-BE49-F238E27FC236}">
                  <a16:creationId xmlns:a16="http://schemas.microsoft.com/office/drawing/2014/main" id="{5D0433A8-B984-4B51-8B6C-B70DD228A149}"/>
                </a:ext>
              </a:extLst>
            </p:cNvPr>
            <p:cNvCxnSpPr>
              <a:cxnSpLocks/>
            </p:cNvCxnSpPr>
            <p:nvPr/>
          </p:nvCxnSpPr>
          <p:spPr>
            <a:xfrm>
              <a:off x="478172" y="2095496"/>
              <a:ext cx="85700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C0301614-FE08-488D-8FE5-57E82787FF57}"/>
                </a:ext>
              </a:extLst>
            </p:cNvPr>
            <p:cNvSpPr txBox="1"/>
            <p:nvPr/>
          </p:nvSpPr>
          <p:spPr>
            <a:xfrm>
              <a:off x="177800" y="1766490"/>
              <a:ext cx="10676272" cy="338554"/>
            </a:xfrm>
            <a:prstGeom prst="rect">
              <a:avLst/>
            </a:prstGeom>
            <a:noFill/>
          </p:spPr>
          <p:txBody>
            <a:bodyPr wrap="square" rtlCol="0">
              <a:spAutoFit/>
            </a:bodyPr>
            <a:lstStyle/>
            <a:p>
              <a:pPr marL="234950" lvl="1" indent="0">
                <a:buNone/>
              </a:pPr>
              <a:r>
                <a:rPr lang="en-US" sz="1600" dirty="0"/>
                <a:t># of children with IEPs scoring at or above proficient against </a:t>
              </a:r>
              <a:r>
                <a:rPr lang="en-US" sz="1600" b="1" dirty="0"/>
                <a:t>alternate</a:t>
              </a:r>
              <a:r>
                <a:rPr lang="en-US" sz="1600" dirty="0"/>
                <a:t> academic achievement standards </a:t>
              </a:r>
            </a:p>
          </p:txBody>
        </p:sp>
        <p:sp>
          <p:nvSpPr>
            <p:cNvPr id="35" name="TextBox 34">
              <a:extLst>
                <a:ext uri="{FF2B5EF4-FFF2-40B4-BE49-F238E27FC236}">
                  <a16:creationId xmlns:a16="http://schemas.microsoft.com/office/drawing/2014/main" id="{F63822CD-EB22-4C11-98A1-F3433AE60073}"/>
                </a:ext>
              </a:extLst>
            </p:cNvPr>
            <p:cNvSpPr txBox="1"/>
            <p:nvPr/>
          </p:nvSpPr>
          <p:spPr>
            <a:xfrm>
              <a:off x="393700" y="2097011"/>
              <a:ext cx="8654492" cy="830997"/>
            </a:xfrm>
            <a:prstGeom prst="rect">
              <a:avLst/>
            </a:prstGeom>
            <a:noFill/>
          </p:spPr>
          <p:txBody>
            <a:bodyPr wrap="square" rtlCol="0">
              <a:spAutoFit/>
            </a:bodyPr>
            <a:lstStyle/>
            <a:p>
              <a:r>
                <a:rPr lang="en-US" sz="1600" dirty="0"/>
                <a:t>total # of children with IEPs who received a valid score and for whom a proficiency level was assigned for the </a:t>
              </a:r>
              <a:r>
                <a:rPr lang="en-US" sz="1600" b="1" dirty="0"/>
                <a:t>alternate assessment</a:t>
              </a:r>
            </a:p>
            <a:p>
              <a:endParaRPr lang="en-US" sz="1600" dirty="0"/>
            </a:p>
          </p:txBody>
        </p:sp>
      </p:grpSp>
      <p:grpSp>
        <p:nvGrpSpPr>
          <p:cNvPr id="36" name="Group 35">
            <a:extLst>
              <a:ext uri="{FF2B5EF4-FFF2-40B4-BE49-F238E27FC236}">
                <a16:creationId xmlns:a16="http://schemas.microsoft.com/office/drawing/2014/main" id="{353E8091-DEFE-48A9-91F6-C53B5FA4804B}"/>
              </a:ext>
            </a:extLst>
          </p:cNvPr>
          <p:cNvGrpSpPr/>
          <p:nvPr/>
        </p:nvGrpSpPr>
        <p:grpSpPr>
          <a:xfrm>
            <a:off x="3055714" y="4447239"/>
            <a:ext cx="9144000" cy="1068119"/>
            <a:chOff x="1320800" y="3618131"/>
            <a:chExt cx="9144000" cy="1068119"/>
          </a:xfrm>
        </p:grpSpPr>
        <p:sp>
          <p:nvSpPr>
            <p:cNvPr id="37" name="TextBox 36">
              <a:extLst>
                <a:ext uri="{FF2B5EF4-FFF2-40B4-BE49-F238E27FC236}">
                  <a16:creationId xmlns:a16="http://schemas.microsoft.com/office/drawing/2014/main" id="{F100ABC3-D7A9-4B07-8CC1-422D06731B9B}"/>
                </a:ext>
              </a:extLst>
            </p:cNvPr>
            <p:cNvSpPr txBox="1"/>
            <p:nvPr/>
          </p:nvSpPr>
          <p:spPr>
            <a:xfrm>
              <a:off x="1320800" y="3618131"/>
              <a:ext cx="7797800" cy="584775"/>
            </a:xfrm>
            <a:prstGeom prst="rect">
              <a:avLst/>
            </a:prstGeom>
            <a:noFill/>
          </p:spPr>
          <p:txBody>
            <a:bodyPr wrap="square" rtlCol="0">
              <a:spAutoFit/>
            </a:bodyPr>
            <a:lstStyle/>
            <a:p>
              <a:r>
                <a:rPr lang="en-US" sz="1600" dirty="0"/>
                <a:t>Proficiency rate for all students scoring at or above proficient against grade level academic stand  </a:t>
              </a:r>
            </a:p>
          </p:txBody>
        </p:sp>
        <p:sp>
          <p:nvSpPr>
            <p:cNvPr id="38" name="TextBox 37">
              <a:extLst>
                <a:ext uri="{FF2B5EF4-FFF2-40B4-BE49-F238E27FC236}">
                  <a16:creationId xmlns:a16="http://schemas.microsoft.com/office/drawing/2014/main" id="{F9915425-BE48-4B52-8441-A2D357F99585}"/>
                </a:ext>
              </a:extLst>
            </p:cNvPr>
            <p:cNvSpPr txBox="1"/>
            <p:nvPr/>
          </p:nvSpPr>
          <p:spPr>
            <a:xfrm>
              <a:off x="1337344" y="4101475"/>
              <a:ext cx="9127456" cy="584775"/>
            </a:xfrm>
            <a:prstGeom prst="rect">
              <a:avLst/>
            </a:prstGeom>
            <a:noFill/>
          </p:spPr>
          <p:txBody>
            <a:bodyPr wrap="square" rtlCol="0">
              <a:spAutoFit/>
            </a:bodyPr>
            <a:lstStyle/>
            <a:p>
              <a:r>
                <a:rPr lang="en-US" sz="1600" dirty="0"/>
                <a:t>Proficiency rate for children with IEPs scoring at or above proficient against grade level academic achievement standards</a:t>
              </a:r>
            </a:p>
          </p:txBody>
        </p:sp>
      </p:grpSp>
      <p:sp>
        <p:nvSpPr>
          <p:cNvPr id="39" name="Minus Sign 38">
            <a:extLst>
              <a:ext uri="{FF2B5EF4-FFF2-40B4-BE49-F238E27FC236}">
                <a16:creationId xmlns:a16="http://schemas.microsoft.com/office/drawing/2014/main" id="{64CF03DC-B570-42DA-9065-6E2A7C6FE713}"/>
              </a:ext>
            </a:extLst>
          </p:cNvPr>
          <p:cNvSpPr/>
          <p:nvPr/>
        </p:nvSpPr>
        <p:spPr>
          <a:xfrm>
            <a:off x="3638093" y="4712769"/>
            <a:ext cx="615134" cy="292328"/>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0" name="TextBox 39">
            <a:extLst>
              <a:ext uri="{FF2B5EF4-FFF2-40B4-BE49-F238E27FC236}">
                <a16:creationId xmlns:a16="http://schemas.microsoft.com/office/drawing/2014/main" id="{AAB76F40-44C4-4E7F-9962-3E01F6C7A57B}"/>
              </a:ext>
            </a:extLst>
          </p:cNvPr>
          <p:cNvSpPr txBox="1"/>
          <p:nvPr/>
        </p:nvSpPr>
        <p:spPr>
          <a:xfrm>
            <a:off x="4225915" y="4715352"/>
            <a:ext cx="794567" cy="307777"/>
          </a:xfrm>
          <a:prstGeom prst="rect">
            <a:avLst/>
          </a:prstGeom>
          <a:noFill/>
        </p:spPr>
        <p:txBody>
          <a:bodyPr wrap="square" rtlCol="0">
            <a:spAutoFit/>
          </a:bodyPr>
          <a:lstStyle/>
          <a:p>
            <a:r>
              <a:rPr lang="en-US" sz="1400" dirty="0"/>
              <a:t>(Minus)</a:t>
            </a:r>
          </a:p>
        </p:txBody>
      </p:sp>
    </p:spTree>
    <p:extLst>
      <p:ext uri="{BB962C8B-B14F-4D97-AF65-F5344CB8AC3E}">
        <p14:creationId xmlns:p14="http://schemas.microsoft.com/office/powerpoint/2010/main" val="3300006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F1E59-9279-47FA-9E11-649D22978DBC}"/>
              </a:ext>
            </a:extLst>
          </p:cNvPr>
          <p:cNvSpPr>
            <a:spLocks noGrp="1"/>
          </p:cNvSpPr>
          <p:nvPr>
            <p:ph type="title"/>
          </p:nvPr>
        </p:nvSpPr>
        <p:spPr/>
        <p:txBody>
          <a:bodyPr>
            <a:normAutofit/>
          </a:bodyPr>
          <a:lstStyle/>
          <a:p>
            <a:r>
              <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t>Baseline and Target Setting for Indicator 3</a:t>
            </a:r>
            <a:endParaRPr lang="en-US" sz="4400" dirty="0"/>
          </a:p>
        </p:txBody>
      </p:sp>
      <p:sp>
        <p:nvSpPr>
          <p:cNvPr id="3" name="TextBox 2">
            <a:extLst>
              <a:ext uri="{FF2B5EF4-FFF2-40B4-BE49-F238E27FC236}">
                <a16:creationId xmlns:a16="http://schemas.microsoft.com/office/drawing/2014/main" id="{DCA225F6-70F6-4DD4-9D7F-BA13E0390E86}"/>
              </a:ext>
            </a:extLst>
          </p:cNvPr>
          <p:cNvSpPr txBox="1"/>
          <p:nvPr/>
        </p:nvSpPr>
        <p:spPr>
          <a:xfrm>
            <a:off x="11778189" y="6410632"/>
            <a:ext cx="263213" cy="276999"/>
          </a:xfrm>
          <a:prstGeom prst="rect">
            <a:avLst/>
          </a:prstGeom>
          <a:noFill/>
        </p:spPr>
        <p:txBody>
          <a:bodyPr wrap="none" rtlCol="0">
            <a:spAutoFit/>
          </a:bodyPr>
          <a:lstStyle/>
          <a:p>
            <a:pPr algn="r"/>
            <a:r>
              <a:rPr lang="en-US" sz="1200" dirty="0">
                <a:solidFill>
                  <a:srgbClr val="01579B"/>
                </a:solidFill>
              </a:rPr>
              <a:t>9</a:t>
            </a:r>
          </a:p>
        </p:txBody>
      </p:sp>
      <p:sp>
        <p:nvSpPr>
          <p:cNvPr id="4" name="Slide Number Placeholder 2">
            <a:extLst>
              <a:ext uri="{FF2B5EF4-FFF2-40B4-BE49-F238E27FC236}">
                <a16:creationId xmlns:a16="http://schemas.microsoft.com/office/drawing/2014/main" id="{2EB06CEA-975A-4126-A422-E766B9FEE379}"/>
              </a:ext>
            </a:extLst>
          </p:cNvPr>
          <p:cNvSpPr txBox="1">
            <a:spLocks/>
          </p:cNvSpPr>
          <p:nvPr/>
        </p:nvSpPr>
        <p:spPr>
          <a:xfrm>
            <a:off x="11605310" y="6250161"/>
            <a:ext cx="426267" cy="50799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3A591CA-5CCE-2347-919F-ADE8113BB43B}" type="slidenum">
              <a:rPr lang="en-US" sz="1200" smtClean="0">
                <a:solidFill>
                  <a:schemeClr val="bg1"/>
                </a:solidFill>
              </a:rPr>
              <a:pPr algn="ctr"/>
              <a:t>8</a:t>
            </a:fld>
            <a:endParaRPr lang="en-US" sz="1200" dirty="0">
              <a:solidFill>
                <a:schemeClr val="bg1"/>
              </a:solidFill>
            </a:endParaRPr>
          </a:p>
        </p:txBody>
      </p:sp>
    </p:spTree>
    <p:extLst>
      <p:ext uri="{BB962C8B-B14F-4D97-AF65-F5344CB8AC3E}">
        <p14:creationId xmlns:p14="http://schemas.microsoft.com/office/powerpoint/2010/main" val="2213324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5915"/>
            <a:ext cx="10515600" cy="1325563"/>
          </a:xfrm>
        </p:spPr>
        <p:txBody>
          <a:bodyPr>
            <a:normAutofit/>
          </a:bodyPr>
          <a:lstStyle/>
          <a:p>
            <a:r>
              <a:rPr kumimoji="0" lang="en-US" sz="4400" b="1" i="0" u="none" strike="noStrike" kern="1200" cap="none" spc="0" normalizeH="0" baseline="0" noProof="0" dirty="0">
                <a:ln>
                  <a:noFill/>
                </a:ln>
                <a:solidFill>
                  <a:srgbClr val="01579B"/>
                </a:solidFill>
                <a:effectLst/>
                <a:uLnTx/>
                <a:uFillTx/>
                <a:latin typeface="Calibri" panose="020F0502020204030204" pitchFamily="34" charset="0"/>
                <a:ea typeface="+mj-ea"/>
                <a:cs typeface="Calibri" panose="020F0502020204030204" pitchFamily="34" charset="0"/>
              </a:rPr>
              <a:t>Baseline and Target Setting for Indicator 3</a:t>
            </a:r>
            <a:endParaRPr lang="en-US" sz="4400" dirty="0">
              <a:solidFill>
                <a:srgbClr val="01579B"/>
              </a:solidFill>
            </a:endParaRPr>
          </a:p>
        </p:txBody>
      </p:sp>
      <p:sp>
        <p:nvSpPr>
          <p:cNvPr id="6" name="Slide Number Placeholder 5">
            <a:extLst>
              <a:ext uri="{FF2B5EF4-FFF2-40B4-BE49-F238E27FC236}">
                <a16:creationId xmlns:a16="http://schemas.microsoft.com/office/drawing/2014/main" id="{AC54809C-75FC-F14B-BB2D-23EC86BA892C}"/>
              </a:ext>
            </a:extLst>
          </p:cNvPr>
          <p:cNvSpPr>
            <a:spLocks noGrp="1"/>
          </p:cNvSpPr>
          <p:nvPr>
            <p:ph type="sldNum" sz="quarter" idx="4"/>
          </p:nvPr>
        </p:nvSpPr>
        <p:spPr>
          <a:xfrm>
            <a:off x="11549833" y="6102351"/>
            <a:ext cx="426267" cy="507999"/>
          </a:xfrm>
          <a:prstGeom prst="rect">
            <a:avLst/>
          </a:prstGeom>
        </p:spPr>
        <p:txBody>
          <a:bodyPr vert="horz" lIns="91440" tIns="45720" rIns="91440" bIns="45720" rtlCol="0" anchor="ctr"/>
          <a:lstStyle>
            <a:lvl1pPr algn="r">
              <a:defRPr sz="1200">
                <a:solidFill>
                  <a:schemeClr val="bg1"/>
                </a:solidFill>
              </a:defRPr>
            </a:lvl1pPr>
          </a:lstStyle>
          <a:p>
            <a:fld id="{53A591CA-5CCE-2347-919F-ADE8113BB43B}" type="slidenum">
              <a:rPr lang="en-US" smtClean="0"/>
              <a:pPr/>
              <a:t>9</a:t>
            </a:fld>
            <a:endParaRPr lang="en-US" dirty="0"/>
          </a:p>
        </p:txBody>
      </p:sp>
      <p:graphicFrame>
        <p:nvGraphicFramePr>
          <p:cNvPr id="5" name="Table 5" descr="Three-column table depicting the Indicator 3 component and whether new baselines and targets are needed.&#10;&#10;3A: Participation rate for children with IEPs. (Baseline: Maybe States can use existing data from what was formerly Indicator 3B; Targets: Yes)&#10;3B: Proficiency rate for children with IEPs against grade level academic achievement standards (regular assessment). (Baseline: Yes; Targets: Yes)&#10;3C: Proficiency rate for children with IEPs against alternate academic achievement standards (alternate assessment). (Baseline: Yes; Targets: Yes)&#10;3D: Gap in proficiency rates for children with IEPs and all students against grade level academic achievement standards (regular assessment). (Baseline: Yes; Targets: Yes)&#10;">
            <a:extLst>
              <a:ext uri="{FF2B5EF4-FFF2-40B4-BE49-F238E27FC236}">
                <a16:creationId xmlns:a16="http://schemas.microsoft.com/office/drawing/2014/main" id="{458F7721-2E6E-409C-8A81-EA94A4335E08}"/>
              </a:ext>
            </a:extLst>
          </p:cNvPr>
          <p:cNvGraphicFramePr>
            <a:graphicFrameLocks noGrp="1"/>
          </p:cNvGraphicFramePr>
          <p:nvPr>
            <p:ph idx="1"/>
            <p:extLst>
              <p:ext uri="{D42A27DB-BD31-4B8C-83A1-F6EECF244321}">
                <p14:modId xmlns:p14="http://schemas.microsoft.com/office/powerpoint/2010/main" val="4273263081"/>
              </p:ext>
            </p:extLst>
          </p:nvPr>
        </p:nvGraphicFramePr>
        <p:xfrm>
          <a:off x="926926" y="928761"/>
          <a:ext cx="10147145" cy="4615408"/>
        </p:xfrm>
        <a:graphic>
          <a:graphicData uri="http://schemas.openxmlformats.org/drawingml/2006/table">
            <a:tbl>
              <a:tblPr firstRow="1" bandRow="1">
                <a:tableStyleId>{5C22544A-7EE6-4342-B048-85BDC9FD1C3A}</a:tableStyleId>
              </a:tblPr>
              <a:tblGrid>
                <a:gridCol w="5843428">
                  <a:extLst>
                    <a:ext uri="{9D8B030D-6E8A-4147-A177-3AD203B41FA5}">
                      <a16:colId xmlns:a16="http://schemas.microsoft.com/office/drawing/2014/main" val="602153935"/>
                    </a:ext>
                  </a:extLst>
                </a:gridCol>
                <a:gridCol w="2888530">
                  <a:extLst>
                    <a:ext uri="{9D8B030D-6E8A-4147-A177-3AD203B41FA5}">
                      <a16:colId xmlns:a16="http://schemas.microsoft.com/office/drawing/2014/main" val="1804344522"/>
                    </a:ext>
                  </a:extLst>
                </a:gridCol>
                <a:gridCol w="1415187">
                  <a:extLst>
                    <a:ext uri="{9D8B030D-6E8A-4147-A177-3AD203B41FA5}">
                      <a16:colId xmlns:a16="http://schemas.microsoft.com/office/drawing/2014/main" val="3044482104"/>
                    </a:ext>
                  </a:extLst>
                </a:gridCol>
              </a:tblGrid>
              <a:tr h="1151962">
                <a:tc>
                  <a:txBody>
                    <a:bodyPr/>
                    <a:lstStyle/>
                    <a:p>
                      <a:pPr algn="l"/>
                      <a:r>
                        <a:rPr lang="en-US" sz="2000" dirty="0"/>
                        <a:t>Indicator 3 </a:t>
                      </a:r>
                      <a:r>
                        <a:rPr lang="en-US" sz="2000" dirty="0">
                          <a:solidFill>
                            <a:schemeClr val="bg1"/>
                          </a:solidFill>
                        </a:rPr>
                        <a:t>c</a:t>
                      </a:r>
                      <a:r>
                        <a:rPr lang="en-US" sz="2000" dirty="0"/>
                        <a:t>omponent</a:t>
                      </a:r>
                    </a:p>
                  </a:txBody>
                  <a:tcPr anchor="b"/>
                </a:tc>
                <a:tc>
                  <a:txBody>
                    <a:bodyPr/>
                    <a:lstStyle/>
                    <a:p>
                      <a:pPr algn="l"/>
                      <a:r>
                        <a:rPr lang="en-US" sz="2000" dirty="0"/>
                        <a:t>New </a:t>
                      </a:r>
                      <a:r>
                        <a:rPr lang="en-US" sz="2000" strike="noStrike" dirty="0"/>
                        <a:t>b</a:t>
                      </a:r>
                      <a:r>
                        <a:rPr lang="en-US" sz="2000" dirty="0"/>
                        <a:t>aseline </a:t>
                      </a:r>
                      <a:r>
                        <a:rPr lang="en-US" sz="2000" strike="noStrike" baseline="0" dirty="0"/>
                        <a:t>n</a:t>
                      </a:r>
                      <a:r>
                        <a:rPr lang="en-US" sz="2000" dirty="0"/>
                        <a:t>eeded?</a:t>
                      </a:r>
                    </a:p>
                  </a:txBody>
                  <a:tcPr anchor="b"/>
                </a:tc>
                <a:tc>
                  <a:txBody>
                    <a:bodyPr/>
                    <a:lstStyle/>
                    <a:p>
                      <a:pPr algn="l"/>
                      <a:r>
                        <a:rPr lang="en-US" sz="2000" dirty="0"/>
                        <a:t>New </a:t>
                      </a:r>
                      <a:r>
                        <a:rPr lang="en-US" sz="2000" strike="noStrike" dirty="0"/>
                        <a:t>t</a:t>
                      </a:r>
                      <a:r>
                        <a:rPr lang="en-US" sz="2000" dirty="0"/>
                        <a:t>argets </a:t>
                      </a:r>
                      <a:r>
                        <a:rPr lang="en-US" sz="2000" strike="noStrike" dirty="0"/>
                        <a:t>n</a:t>
                      </a:r>
                      <a:r>
                        <a:rPr lang="en-US" sz="2000" dirty="0"/>
                        <a:t>eeded?</a:t>
                      </a:r>
                    </a:p>
                  </a:txBody>
                  <a:tcPr anchor="b"/>
                </a:tc>
                <a:extLst>
                  <a:ext uri="{0D108BD9-81ED-4DB2-BD59-A6C34878D82A}">
                    <a16:rowId xmlns:a16="http://schemas.microsoft.com/office/drawing/2014/main" val="2588028592"/>
                  </a:ext>
                </a:extLst>
              </a:tr>
              <a:tr h="8630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t>3A: Participation rate for children with IEPs. </a:t>
                      </a:r>
                    </a:p>
                  </a:txBody>
                  <a:tcPr/>
                </a:tc>
                <a:tc>
                  <a:txBody>
                    <a:bodyPr/>
                    <a:lstStyle/>
                    <a:p>
                      <a:pPr algn="l"/>
                      <a:r>
                        <a:rPr lang="en-US" sz="1700" dirty="0"/>
                        <a:t>Maybe (</a:t>
                      </a:r>
                      <a:r>
                        <a:rPr lang="en-US" sz="1700" dirty="0">
                          <a:solidFill>
                            <a:schemeClr val="tx1"/>
                          </a:solidFill>
                        </a:rPr>
                        <a:t>s</a:t>
                      </a:r>
                      <a:r>
                        <a:rPr lang="en-US" sz="1700" dirty="0"/>
                        <a:t>tates can use the baseline year for old Indicator 3B)</a:t>
                      </a:r>
                    </a:p>
                  </a:txBody>
                  <a:tcPr/>
                </a:tc>
                <a:tc>
                  <a:txBody>
                    <a:bodyPr/>
                    <a:lstStyle/>
                    <a:p>
                      <a:pPr algn="l"/>
                      <a:r>
                        <a:rPr lang="en-US" sz="1700" dirty="0"/>
                        <a:t>Yes</a:t>
                      </a:r>
                    </a:p>
                  </a:txBody>
                  <a:tcPr/>
                </a:tc>
                <a:extLst>
                  <a:ext uri="{0D108BD9-81ED-4DB2-BD59-A6C34878D82A}">
                    <a16:rowId xmlns:a16="http://schemas.microsoft.com/office/drawing/2014/main" val="3655458867"/>
                  </a:ext>
                </a:extLst>
              </a:tr>
              <a:tr h="8630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t>3B: Proficiency rate for children with IEPs against grade level academic achievement standards (regular assessment). </a:t>
                      </a:r>
                    </a:p>
                  </a:txBody>
                  <a:tcPr/>
                </a:tc>
                <a:tc>
                  <a:txBody>
                    <a:bodyPr/>
                    <a:lstStyle/>
                    <a:p>
                      <a:pPr algn="l"/>
                      <a:r>
                        <a:rPr lang="en-US" sz="1700" dirty="0"/>
                        <a:t>Yes</a:t>
                      </a:r>
                    </a:p>
                  </a:txBody>
                  <a:tcPr/>
                </a:tc>
                <a:tc>
                  <a:txBody>
                    <a:bodyPr/>
                    <a:lstStyle/>
                    <a:p>
                      <a:pPr algn="l"/>
                      <a:r>
                        <a:rPr lang="en-US" sz="1700" dirty="0"/>
                        <a:t>Yes</a:t>
                      </a:r>
                    </a:p>
                  </a:txBody>
                  <a:tcPr/>
                </a:tc>
                <a:extLst>
                  <a:ext uri="{0D108BD9-81ED-4DB2-BD59-A6C34878D82A}">
                    <a16:rowId xmlns:a16="http://schemas.microsoft.com/office/drawing/2014/main" val="2400756258"/>
                  </a:ext>
                </a:extLst>
              </a:tr>
              <a:tr h="8630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t>3C: Proficiency rate for children with IEPs against alternate academic achievement standards (alternate assessment). </a:t>
                      </a:r>
                    </a:p>
                  </a:txBody>
                  <a:tcPr/>
                </a:tc>
                <a:tc>
                  <a:txBody>
                    <a:bodyPr/>
                    <a:lstStyle/>
                    <a:p>
                      <a:pPr algn="l"/>
                      <a:r>
                        <a:rPr lang="en-US" sz="1700" dirty="0"/>
                        <a:t>Yes</a:t>
                      </a:r>
                    </a:p>
                  </a:txBody>
                  <a:tcPr/>
                </a:tc>
                <a:tc>
                  <a:txBody>
                    <a:bodyPr/>
                    <a:lstStyle/>
                    <a:p>
                      <a:pPr algn="l"/>
                      <a:r>
                        <a:rPr lang="en-US" sz="1700" dirty="0"/>
                        <a:t>Yes</a:t>
                      </a:r>
                    </a:p>
                  </a:txBody>
                  <a:tcPr/>
                </a:tc>
                <a:extLst>
                  <a:ext uri="{0D108BD9-81ED-4DB2-BD59-A6C34878D82A}">
                    <a16:rowId xmlns:a16="http://schemas.microsoft.com/office/drawing/2014/main" val="68967114"/>
                  </a:ext>
                </a:extLst>
              </a:tr>
              <a:tr h="8630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t>3D: Gap in proficiency rates for children with IEPs and all students against grade level academic achievement standards (regular assessment). </a:t>
                      </a:r>
                    </a:p>
                  </a:txBody>
                  <a:tcPr/>
                </a:tc>
                <a:tc>
                  <a:txBody>
                    <a:bodyPr/>
                    <a:lstStyle/>
                    <a:p>
                      <a:pPr algn="l"/>
                      <a:r>
                        <a:rPr lang="en-US" sz="1700" dirty="0"/>
                        <a:t>Yes</a:t>
                      </a:r>
                    </a:p>
                  </a:txBody>
                  <a:tcPr/>
                </a:tc>
                <a:tc>
                  <a:txBody>
                    <a:bodyPr/>
                    <a:lstStyle/>
                    <a:p>
                      <a:pPr algn="l"/>
                      <a:r>
                        <a:rPr lang="en-US" sz="1700" dirty="0"/>
                        <a:t>Yes</a:t>
                      </a:r>
                    </a:p>
                  </a:txBody>
                  <a:tcPr/>
                </a:tc>
                <a:extLst>
                  <a:ext uri="{0D108BD9-81ED-4DB2-BD59-A6C34878D82A}">
                    <a16:rowId xmlns:a16="http://schemas.microsoft.com/office/drawing/2014/main" val="980437415"/>
                  </a:ext>
                </a:extLst>
              </a:tr>
            </a:tbl>
          </a:graphicData>
        </a:graphic>
      </p:graphicFrame>
    </p:spTree>
    <p:extLst>
      <p:ext uri="{BB962C8B-B14F-4D97-AF65-F5344CB8AC3E}">
        <p14:creationId xmlns:p14="http://schemas.microsoft.com/office/powerpoint/2010/main" val="3640618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dc-template-v191021" id="{217263BD-82E5-CB48-94C3-AF08C6D83209}" vid="{C4D47199-52C5-3D41-B1F2-B1E969FD3D34}"/>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dc-template-v191021" id="{217263BD-82E5-CB48-94C3-AF08C6D83209}" vid="{C4D47199-52C5-3D41-B1F2-B1E969FD3D3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idc-template-v191021</Template>
  <TotalTime>1093</TotalTime>
  <Words>5017</Words>
  <Application>Microsoft Office PowerPoint</Application>
  <PresentationFormat>Widescreen</PresentationFormat>
  <Paragraphs>363</Paragraphs>
  <Slides>30</Slides>
  <Notes>29</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30</vt:i4>
      </vt:variant>
    </vt:vector>
  </HeadingPairs>
  <TitlesOfParts>
    <vt:vector size="41" baseType="lpstr">
      <vt:lpstr>Arial</vt:lpstr>
      <vt:lpstr>Calibri</vt:lpstr>
      <vt:lpstr>Corbel</vt:lpstr>
      <vt:lpstr>Garamond</vt:lpstr>
      <vt:lpstr>Myriad Pro</vt:lpstr>
      <vt:lpstr>Symbol</vt:lpstr>
      <vt:lpstr>System Font Regular</vt:lpstr>
      <vt:lpstr>Times New Roman</vt:lpstr>
      <vt:lpstr>Wingdings</vt:lpstr>
      <vt:lpstr>Office Theme</vt:lpstr>
      <vt:lpstr>1_Office Theme</vt:lpstr>
      <vt:lpstr>Navigating Uncharted Waters: Engaging Stakeholders in Part B Indicator 3 Baseline and Target Setting  </vt:lpstr>
      <vt:lpstr>Objectives</vt:lpstr>
      <vt:lpstr>SPP/APR Package for FFY 2020–2025 and Changes to Indicator 3: Participation and Performance of Children With IEPs on Statewide Assessments</vt:lpstr>
      <vt:lpstr>Indicator 3 Data Overview</vt:lpstr>
      <vt:lpstr>Comparison Between Former and Current Indicator 3 </vt:lpstr>
      <vt:lpstr>PowerPoint Presentation</vt:lpstr>
      <vt:lpstr>FFY 2020–2025: Indicator 3 Data Rates to Report  </vt:lpstr>
      <vt:lpstr>Baseline and Target Setting for Indicator 3</vt:lpstr>
      <vt:lpstr>Baseline and Target Setting for Indicator 3</vt:lpstr>
      <vt:lpstr>Indicator 3A Baseline: Two Options</vt:lpstr>
      <vt:lpstr>Indicator 3B and 3C Baseline Setting</vt:lpstr>
      <vt:lpstr>Indicator 3D Baseline Setting</vt:lpstr>
      <vt:lpstr>Indicator 3 Target Setting</vt:lpstr>
      <vt:lpstr>Indicator 3 Target Setting (cont.)</vt:lpstr>
      <vt:lpstr>Indicator 3A Target Setting: Participation Rates </vt:lpstr>
      <vt:lpstr>Indicator 3B and 3C Target Setting: Proficiency Rates </vt:lpstr>
      <vt:lpstr>Indicator 3D Target Setting: Gap Data</vt:lpstr>
      <vt:lpstr>General Data Visualization Strategies </vt:lpstr>
      <vt:lpstr>General Data Visualization Strategies for Indicator 3</vt:lpstr>
      <vt:lpstr>Strategies for Engaging Stakeholders in Indicator 3 Baseline and Target Setting </vt:lpstr>
      <vt:lpstr>Requirements for State Descriptions of Stakeholder Engagement in SPP/APR</vt:lpstr>
      <vt:lpstr>Requirements for State Descriptions of Stakeholder Engagement in SPP/APR (cont.)</vt:lpstr>
      <vt:lpstr>Requirements for State Descriptions of Stakeholder Engagement in SPP/APR (cont.)</vt:lpstr>
      <vt:lpstr>Questions to Consider: Meaningful Stakeholder Representation</vt:lpstr>
      <vt:lpstr>Questions to Consider: Meaningful Stakeholder Representation (cont.)</vt:lpstr>
      <vt:lpstr>Questions to Consider: Multiple Stakeholder Meeting Formats </vt:lpstr>
      <vt:lpstr>Questions to Consider: Ensuring Meaningful Stakeholder Participation</vt:lpstr>
      <vt:lpstr>Wrap-Up</vt:lpstr>
      <vt:lpstr>For More Information</vt:lpstr>
      <vt:lpstr>PowerPoint Presentation</vt:lpstr>
    </vt:vector>
  </TitlesOfParts>
  <Company>Westat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 Gallagher</dc:creator>
  <cp:lastModifiedBy>Laura Taylor</cp:lastModifiedBy>
  <cp:revision>98</cp:revision>
  <dcterms:created xsi:type="dcterms:W3CDTF">2019-10-21T15:49:36Z</dcterms:created>
  <dcterms:modified xsi:type="dcterms:W3CDTF">2021-09-22T15:19:42Z</dcterms:modified>
</cp:coreProperties>
</file>