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96" r:id="rId1"/>
  </p:sldMasterIdLst>
  <p:notesMasterIdLst>
    <p:notesMasterId r:id="rId50"/>
  </p:notesMasterIdLst>
  <p:sldIdLst>
    <p:sldId id="296" r:id="rId2"/>
    <p:sldId id="349" r:id="rId3"/>
    <p:sldId id="350" r:id="rId4"/>
    <p:sldId id="347" r:id="rId5"/>
    <p:sldId id="351" r:id="rId6"/>
    <p:sldId id="276" r:id="rId7"/>
    <p:sldId id="338" r:id="rId8"/>
    <p:sldId id="352" r:id="rId9"/>
    <p:sldId id="337" r:id="rId10"/>
    <p:sldId id="325" r:id="rId11"/>
    <p:sldId id="341" r:id="rId12"/>
    <p:sldId id="326" r:id="rId13"/>
    <p:sldId id="365" r:id="rId14"/>
    <p:sldId id="361" r:id="rId15"/>
    <p:sldId id="342" r:id="rId16"/>
    <p:sldId id="362" r:id="rId17"/>
    <p:sldId id="327" r:id="rId18"/>
    <p:sldId id="343" r:id="rId19"/>
    <p:sldId id="329" r:id="rId20"/>
    <p:sldId id="368" r:id="rId21"/>
    <p:sldId id="363" r:id="rId22"/>
    <p:sldId id="364" r:id="rId23"/>
    <p:sldId id="366" r:id="rId24"/>
    <p:sldId id="339" r:id="rId25"/>
    <p:sldId id="369" r:id="rId26"/>
    <p:sldId id="330" r:id="rId27"/>
    <p:sldId id="367" r:id="rId28"/>
    <p:sldId id="331" r:id="rId29"/>
    <p:sldId id="370" r:id="rId30"/>
    <p:sldId id="371" r:id="rId31"/>
    <p:sldId id="332" r:id="rId32"/>
    <p:sldId id="372" r:id="rId33"/>
    <p:sldId id="355" r:id="rId34"/>
    <p:sldId id="340" r:id="rId35"/>
    <p:sldId id="345" r:id="rId36"/>
    <p:sldId id="373" r:id="rId37"/>
    <p:sldId id="333" r:id="rId38"/>
    <p:sldId id="334" r:id="rId39"/>
    <p:sldId id="357" r:id="rId40"/>
    <p:sldId id="375" r:id="rId41"/>
    <p:sldId id="335" r:id="rId42"/>
    <p:sldId id="374" r:id="rId43"/>
    <p:sldId id="346" r:id="rId44"/>
    <p:sldId id="336" r:id="rId45"/>
    <p:sldId id="376" r:id="rId46"/>
    <p:sldId id="348" r:id="rId47"/>
    <p:sldId id="295" r:id="rId48"/>
    <p:sldId id="272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orient="horz" pos="3432" userDrawn="1">
          <p15:clr>
            <a:srgbClr val="A4A3A4"/>
          </p15:clr>
        </p15:guide>
        <p15:guide id="4" orient="horz" pos="936" userDrawn="1">
          <p15:clr>
            <a:srgbClr val="A4A3A4"/>
          </p15:clr>
        </p15:guide>
        <p15:guide id="5" orient="horz" pos="600" userDrawn="1">
          <p15:clr>
            <a:srgbClr val="A4A3A4"/>
          </p15:clr>
        </p15:guide>
        <p15:guide id="6" pos="6072" userDrawn="1">
          <p15:clr>
            <a:srgbClr val="A4A3A4"/>
          </p15:clr>
        </p15:guide>
        <p15:guide id="7" pos="240" userDrawn="1">
          <p15:clr>
            <a:srgbClr val="A4A3A4"/>
          </p15:clr>
        </p15:guide>
        <p15:guide id="8" orient="horz" pos="456" userDrawn="1">
          <p15:clr>
            <a:srgbClr val="A4A3A4"/>
          </p15:clr>
        </p15:guide>
        <p15:guide id="9" orient="horz" pos="1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ullins, Jeanna S." initials="MJS" lastIdx="13" clrIdx="6">
    <p:extLst>
      <p:ext uri="{19B8F6BF-5375-455C-9EA6-DF929625EA0E}">
        <p15:presenceInfo xmlns:p15="http://schemas.microsoft.com/office/powerpoint/2012/main" userId="S::jmullin@uky.edu::f5e1c742-bf07-4770-bfe4-96465b2dde21" providerId="AD"/>
      </p:ext>
    </p:extLst>
  </p:cmAuthor>
  <p:cmAuthor id="1" name="Rachel Wilkinson" initials="RW" lastIdx="6" clrIdx="0">
    <p:extLst>
      <p:ext uri="{19B8F6BF-5375-455C-9EA6-DF929625EA0E}">
        <p15:presenceInfo xmlns:p15="http://schemas.microsoft.com/office/powerpoint/2012/main" userId="S-1-5-21-2083667071-1112689225-1550850067-69927" providerId="AD"/>
      </p:ext>
    </p:extLst>
  </p:cmAuthor>
  <p:cmAuthor id="8" name="Sarah Walters" initials="SW" lastIdx="21" clrIdx="7">
    <p:extLst>
      <p:ext uri="{19B8F6BF-5375-455C-9EA6-DF929625EA0E}">
        <p15:presenceInfo xmlns:p15="http://schemas.microsoft.com/office/powerpoint/2012/main" userId="Sarah Walters" providerId="None"/>
      </p:ext>
    </p:extLst>
  </p:cmAuthor>
  <p:cmAuthor id="2" name="Nancy O'Hara" initials="NO" lastIdx="11" clrIdx="1">
    <p:extLst>
      <p:ext uri="{19B8F6BF-5375-455C-9EA6-DF929625EA0E}">
        <p15:presenceInfo xmlns:p15="http://schemas.microsoft.com/office/powerpoint/2012/main" userId="Nancy O'Hara" providerId="None"/>
      </p:ext>
    </p:extLst>
  </p:cmAuthor>
  <p:cmAuthor id="9" name="Tiffany Boyd" initials="TB" lastIdx="7" clrIdx="8">
    <p:extLst>
      <p:ext uri="{19B8F6BF-5375-455C-9EA6-DF929625EA0E}">
        <p15:presenceInfo xmlns:p15="http://schemas.microsoft.com/office/powerpoint/2012/main" userId="uZy3AOcoDZV8iE4/BrsEyr6TrwXChVGepON19KVRbik=" providerId="None"/>
      </p:ext>
    </p:extLst>
  </p:cmAuthor>
  <p:cmAuthor id="3" name="Linda Lynch" initials="LL" lastIdx="37" clrIdx="2">
    <p:extLst>
      <p:ext uri="{19B8F6BF-5375-455C-9EA6-DF929625EA0E}">
        <p15:presenceInfo xmlns:p15="http://schemas.microsoft.com/office/powerpoint/2012/main" userId="S-1-5-21-2083667071-1112689225-1550850067-22875" providerId="AD"/>
      </p:ext>
    </p:extLst>
  </p:cmAuthor>
  <p:cmAuthor id="10" name=" Kate Nagle" initials="K" lastIdx="14" clrIdx="9">
    <p:extLst>
      <p:ext uri="{19B8F6BF-5375-455C-9EA6-DF929625EA0E}">
        <p15:presenceInfo xmlns:p15="http://schemas.microsoft.com/office/powerpoint/2012/main" userId=" Kate Nagle" providerId="None"/>
      </p:ext>
    </p:extLst>
  </p:cmAuthor>
  <p:cmAuthor id="4" name="Debbie Regan" initials="DR" lastIdx="4" clrIdx="3">
    <p:extLst>
      <p:ext uri="{19B8F6BF-5375-455C-9EA6-DF929625EA0E}">
        <p15:presenceInfo xmlns:p15="http://schemas.microsoft.com/office/powerpoint/2012/main" userId="S-1-5-21-2083667071-1112689225-1550850067-2668" providerId="AD"/>
      </p:ext>
    </p:extLst>
  </p:cmAuthor>
  <p:cmAuthor id="11" name="Linda Lynch" initials="LL [2]" lastIdx="1" clrIdx="10">
    <p:extLst>
      <p:ext uri="{19B8F6BF-5375-455C-9EA6-DF929625EA0E}">
        <p15:presenceInfo xmlns:p15="http://schemas.microsoft.com/office/powerpoint/2012/main" userId="Linda Lynch" providerId="None"/>
      </p:ext>
    </p:extLst>
  </p:cmAuthor>
  <p:cmAuthor id="5" name="Rachel Wilkinson" initials="RW [2]" lastIdx="9" clrIdx="4">
    <p:extLst>
      <p:ext uri="{19B8F6BF-5375-455C-9EA6-DF929625EA0E}">
        <p15:presenceInfo xmlns:p15="http://schemas.microsoft.com/office/powerpoint/2012/main" userId="Rachel Wilkinson" providerId="None"/>
      </p:ext>
    </p:extLst>
  </p:cmAuthor>
  <p:cmAuthor id="12" name="Sarah Walters" initials="SW [2]" lastIdx="2" clrIdx="11">
    <p:extLst>
      <p:ext uri="{19B8F6BF-5375-455C-9EA6-DF929625EA0E}">
        <p15:presenceInfo xmlns:p15="http://schemas.microsoft.com/office/powerpoint/2012/main" userId="i6Bt7YelEeZaCaAhoeolgTyUYw8CWnLia80+6iNPf4A=" providerId="None"/>
      </p:ext>
    </p:extLst>
  </p:cmAuthor>
  <p:cmAuthor id="6" name="Susan Hayes" initials="SH" lastIdx="1" clrIdx="5">
    <p:extLst>
      <p:ext uri="{19B8F6BF-5375-455C-9EA6-DF929625EA0E}">
        <p15:presenceInfo xmlns:p15="http://schemas.microsoft.com/office/powerpoint/2012/main" userId="Susan Hay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79A"/>
    <a:srgbClr val="AD2940"/>
    <a:srgbClr val="F2AD28"/>
    <a:srgbClr val="F3892A"/>
    <a:srgbClr val="23857B"/>
    <a:srgbClr val="00C0B2"/>
    <a:srgbClr val="005899"/>
    <a:srgbClr val="185AA3"/>
    <a:srgbClr val="3D4F57"/>
    <a:srgbClr val="08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822AA-D8FD-4EFF-8E66-E949DE868E50}" v="11" dt="2020-08-25T18:33:54.711"/>
    <p1510:client id="{A6184424-EE49-421D-A01C-6C310EEA5FD4}" v="130" dt="2020-08-28T15:58:07.319"/>
    <p1510:client id="{BD2A63CF-4936-4D91-B72C-3EFF3CD1D382}" v="8" dt="2020-07-31T20:55:41.322"/>
    <p1510:client id="{FD77BAD3-26C3-407C-9C16-3EC8FB588D10}" v="8" dt="2020-08-28T14:51:16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 autoAdjust="0"/>
    <p:restoredTop sz="87415" autoAdjust="0"/>
  </p:normalViewPr>
  <p:slideViewPr>
    <p:cSldViewPr snapToGrid="0" snapToObjects="1">
      <p:cViewPr varScale="1">
        <p:scale>
          <a:sx n="70" d="100"/>
          <a:sy n="70" d="100"/>
        </p:scale>
        <p:origin x="360" y="66"/>
      </p:cViewPr>
      <p:guideLst>
        <p:guide orient="horz" pos="2160"/>
        <p:guide pos="528"/>
        <p:guide orient="horz" pos="3432"/>
        <p:guide orient="horz" pos="936"/>
        <p:guide orient="horz" pos="600"/>
        <p:guide pos="6072"/>
        <p:guide pos="240"/>
        <p:guide orient="horz" pos="456"/>
        <p:guide orient="horz"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9BEF8-208A-794F-BC62-17D88225AE84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7DC90-C680-4642-A3B3-36C4396E2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8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7DC90-C680-4642-A3B3-36C4396E24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5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7DC90-C680-4642-A3B3-36C4396E24F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0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DC90-C680-4642-A3B3-36C4396E24F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6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68FD72-7A7F-C646-BFB4-1B941B530D5F}"/>
              </a:ext>
            </a:extLst>
          </p:cNvPr>
          <p:cNvSpPr/>
          <p:nvPr userDrawn="1"/>
        </p:nvSpPr>
        <p:spPr>
          <a:xfrm>
            <a:off x="0" y="1014984"/>
            <a:ext cx="12192000" cy="5843016"/>
          </a:xfrm>
          <a:prstGeom prst="rect">
            <a:avLst/>
          </a:prstGeom>
          <a:gradFill flip="none" rotWithShape="1">
            <a:gsLst>
              <a:gs pos="0">
                <a:srgbClr val="005899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00A59B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13269"/>
            <a:ext cx="7086600" cy="2387600"/>
          </a:xfrm>
        </p:spPr>
        <p:txBody>
          <a:bodyPr anchor="t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Myriad Pro Semibold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B10B5F-51FE-4C44-9CD6-DDAA34284667}"/>
              </a:ext>
            </a:extLst>
          </p:cNvPr>
          <p:cNvCxnSpPr/>
          <p:nvPr userDrawn="1"/>
        </p:nvCxnSpPr>
        <p:spPr>
          <a:xfrm>
            <a:off x="462455" y="4971397"/>
            <a:ext cx="70839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0F059C-ACEA-9E4A-9C5E-3764932BA7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577609"/>
            <a:ext cx="7262812" cy="305067"/>
          </a:xfrm>
        </p:spPr>
        <p:txBody>
          <a:bodyPr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Month 00, 2000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AFD9DA8-6F1F-654C-98E1-72DCE92F0D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159272"/>
            <a:ext cx="7165975" cy="1157287"/>
          </a:xfr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enter Presenter(s)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01E34-F69F-534B-98CA-21DF82B91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230388"/>
            <a:ext cx="3708400" cy="50800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04A4299-9C06-E942-B607-2E99A47C06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67700" y="114300"/>
            <a:ext cx="3708400" cy="74017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Partner Logo</a:t>
            </a:r>
          </a:p>
        </p:txBody>
      </p:sp>
    </p:spTree>
    <p:extLst>
      <p:ext uri="{BB962C8B-B14F-4D97-AF65-F5344CB8AC3E}">
        <p14:creationId xmlns:p14="http://schemas.microsoft.com/office/powerpoint/2010/main" val="203949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77344AA-54FE-9045-8C76-C6A1625F4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02351"/>
            <a:ext cx="2743200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59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014059-DE5D-3F49-BF2D-2FCB2D2FE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833" y="6102351"/>
            <a:ext cx="426267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899"/>
                </a:solidFill>
              </a:defRPr>
            </a:lvl1pPr>
          </a:lstStyle>
          <a:p>
            <a:fld id="{53A591CA-5CCE-2347-919F-ADE8113BB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4E310-4DC9-F649-8EC5-83672299FD1F}"/>
              </a:ext>
            </a:extLst>
          </p:cNvPr>
          <p:cNvSpPr/>
          <p:nvPr userDrawn="1"/>
        </p:nvSpPr>
        <p:spPr>
          <a:xfrm>
            <a:off x="0" y="5783847"/>
            <a:ext cx="12192000" cy="45720"/>
          </a:xfrm>
          <a:prstGeom prst="rect">
            <a:avLst/>
          </a:prstGeom>
          <a:gradFill>
            <a:gsLst>
              <a:gs pos="0">
                <a:srgbClr val="005899"/>
              </a:gs>
              <a:gs pos="100000">
                <a:srgbClr val="00A5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56860B-3280-B84E-B346-9B70FB8F43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6102350"/>
            <a:ext cx="1866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4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7C94C4-E970-3141-AD8E-9BD8D023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02351"/>
            <a:ext cx="2743200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59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F4127-3FEA-CC46-9670-D586BBEC6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833" y="6102351"/>
            <a:ext cx="426267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899"/>
                </a:solidFill>
              </a:defRPr>
            </a:lvl1pPr>
          </a:lstStyle>
          <a:p>
            <a:fld id="{53A591CA-5CCE-2347-919F-ADE8113BB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D75CA2-0001-A043-8ABF-3C8ACD3B09BC}"/>
              </a:ext>
            </a:extLst>
          </p:cNvPr>
          <p:cNvSpPr/>
          <p:nvPr userDrawn="1"/>
        </p:nvSpPr>
        <p:spPr>
          <a:xfrm>
            <a:off x="0" y="5783847"/>
            <a:ext cx="12192000" cy="45720"/>
          </a:xfrm>
          <a:prstGeom prst="rect">
            <a:avLst/>
          </a:prstGeom>
          <a:gradFill>
            <a:gsLst>
              <a:gs pos="0">
                <a:srgbClr val="005899"/>
              </a:gs>
              <a:gs pos="100000">
                <a:srgbClr val="00A5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374DE-6557-F948-9781-225939918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6102350"/>
            <a:ext cx="1866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6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creen Tex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83FB1-5C7E-A947-BE8A-49AC9BCDBFF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5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0AA1A4-3510-F64E-A56F-B2E0A2CE858C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0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145A07-A696-8842-8561-B96A01B14336}"/>
              </a:ext>
            </a:extLst>
          </p:cNvPr>
          <p:cNvSpPr/>
          <p:nvPr userDrawn="1"/>
        </p:nvSpPr>
        <p:spPr>
          <a:xfrm>
            <a:off x="261937" y="257175"/>
            <a:ext cx="11668126" cy="6343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19A959-DA0D-1442-A6FC-8661C0CFD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4" y="1143000"/>
            <a:ext cx="10048874" cy="4572000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0589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26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2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36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7BEE99D-27FD-D44C-916C-5F294F96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102351"/>
            <a:ext cx="2743200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59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60429-4221-B344-8D49-804B11F42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833" y="6102351"/>
            <a:ext cx="426267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899"/>
                </a:solidFill>
              </a:defRPr>
            </a:lvl1pPr>
          </a:lstStyle>
          <a:p>
            <a:fld id="{53A591CA-5CCE-2347-919F-ADE8113BB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BFB853-3179-5147-8262-D99FCC453460}"/>
              </a:ext>
            </a:extLst>
          </p:cNvPr>
          <p:cNvSpPr/>
          <p:nvPr userDrawn="1"/>
        </p:nvSpPr>
        <p:spPr>
          <a:xfrm>
            <a:off x="0" y="5783847"/>
            <a:ext cx="12192000" cy="45720"/>
          </a:xfrm>
          <a:prstGeom prst="rect">
            <a:avLst/>
          </a:prstGeom>
          <a:gradFill>
            <a:gsLst>
              <a:gs pos="0">
                <a:srgbClr val="005899"/>
              </a:gs>
              <a:gs pos="100000">
                <a:srgbClr val="00A5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7C0B77-5962-E546-8975-0CF8BF2D4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6102350"/>
            <a:ext cx="1866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47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52363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36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7A9B7F-1AC6-7242-BC6E-AB7AD877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102351"/>
            <a:ext cx="2743200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59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D53349-25B8-4741-9EAB-E2F439D05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833" y="6102351"/>
            <a:ext cx="426267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899"/>
                </a:solidFill>
              </a:defRPr>
            </a:lvl1pPr>
          </a:lstStyle>
          <a:p>
            <a:fld id="{53A591CA-5CCE-2347-919F-ADE8113BB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DE717B-110C-A04E-8A93-090020F9E509}"/>
              </a:ext>
            </a:extLst>
          </p:cNvPr>
          <p:cNvSpPr/>
          <p:nvPr userDrawn="1"/>
        </p:nvSpPr>
        <p:spPr>
          <a:xfrm>
            <a:off x="0" y="5783847"/>
            <a:ext cx="12192000" cy="45720"/>
          </a:xfrm>
          <a:prstGeom prst="rect">
            <a:avLst/>
          </a:prstGeom>
          <a:gradFill>
            <a:gsLst>
              <a:gs pos="0">
                <a:srgbClr val="005899"/>
              </a:gs>
              <a:gs pos="100000">
                <a:srgbClr val="00A5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6D511C-DB12-754C-A10B-0334B8A65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6102350"/>
            <a:ext cx="1866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74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68FD72-7A7F-C646-BFB4-1B941B530D5F}"/>
              </a:ext>
            </a:extLst>
          </p:cNvPr>
          <p:cNvSpPr/>
          <p:nvPr userDrawn="1"/>
        </p:nvSpPr>
        <p:spPr>
          <a:xfrm>
            <a:off x="0" y="0"/>
            <a:ext cx="12192000" cy="5372100"/>
          </a:xfrm>
          <a:prstGeom prst="rect">
            <a:avLst/>
          </a:prstGeom>
          <a:gradFill flip="none" rotWithShape="1">
            <a:gsLst>
              <a:gs pos="0">
                <a:srgbClr val="005899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00A59B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01E34-F69F-534B-98CA-21DF82B91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00" y="230388"/>
            <a:ext cx="3708400" cy="50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E5AE4C-845F-A64C-83FD-65AD0ADC42DB}"/>
              </a:ext>
            </a:extLst>
          </p:cNvPr>
          <p:cNvSpPr txBox="1"/>
          <p:nvPr userDrawn="1"/>
        </p:nvSpPr>
        <p:spPr>
          <a:xfrm>
            <a:off x="1061490" y="2039581"/>
            <a:ext cx="898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Myriad Pro" panose="020B0503030403020204" pitchFamily="34" charset="0"/>
              </a:rPr>
              <a:t>The contents of this presentation were developed under a grant from the U.S. Department of Education, </a:t>
            </a:r>
            <a:r>
              <a:rPr lang="en-US" b="0" i="0">
                <a:solidFill>
                  <a:schemeClr val="bg1"/>
                </a:solidFill>
                <a:latin typeface="Myriad Pro" panose="020B0503030403020204" pitchFamily="34" charset="0"/>
              </a:rPr>
              <a:t>#</a:t>
            </a:r>
            <a:r>
              <a:rPr lang="en-US" b="0" i="0" smtClean="0">
                <a:solidFill>
                  <a:schemeClr val="bg1"/>
                </a:solidFill>
                <a:latin typeface="Myriad Pro" panose="020B0503030403020204" pitchFamily="34" charset="0"/>
              </a:rPr>
              <a:t>H373Y190001</a:t>
            </a:r>
            <a:r>
              <a:rPr lang="en-US" b="0" i="0" dirty="0">
                <a:solidFill>
                  <a:schemeClr val="bg1"/>
                </a:solidFill>
                <a:latin typeface="Myriad Pro" panose="020B0503030403020204" pitchFamily="34" charset="0"/>
              </a:rPr>
              <a:t>. However, the contents do not necessarily represent the policy of the U.S. Department of Education, and you should not assume endorsement by the federal government.</a:t>
            </a:r>
          </a:p>
          <a:p>
            <a:endParaRPr lang="en-US" b="0" i="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b="1" i="0" dirty="0">
                <a:solidFill>
                  <a:schemeClr val="bg1"/>
                </a:solidFill>
                <a:latin typeface="Myriad Pro" panose="020B0503030403020204" pitchFamily="34" charset="0"/>
              </a:rPr>
              <a:t>Project Officers:</a:t>
            </a:r>
            <a:r>
              <a:rPr lang="en-US" b="0" i="0" dirty="0">
                <a:solidFill>
                  <a:schemeClr val="bg1"/>
                </a:solidFill>
                <a:latin typeface="Myriad Pro" panose="020B0503030403020204" pitchFamily="34" charset="0"/>
              </a:rPr>
              <a:t> Richelle Davis and Rebecca Smith</a:t>
            </a:r>
          </a:p>
        </p:txBody>
      </p:sp>
      <p:grpSp>
        <p:nvGrpSpPr>
          <p:cNvPr id="10" name="Group 9" descr="logos for the U.S. Office of Special Education Programs, U.S. department of Education, and the TA&amp;D network.">
            <a:extLst>
              <a:ext uri="{FF2B5EF4-FFF2-40B4-BE49-F238E27FC236}">
                <a16:creationId xmlns:a16="http://schemas.microsoft.com/office/drawing/2014/main" id="{DBAC02BE-645B-2648-B788-04DC65F7D04E}"/>
              </a:ext>
            </a:extLst>
          </p:cNvPr>
          <p:cNvGrpSpPr/>
          <p:nvPr userDrawn="1"/>
        </p:nvGrpSpPr>
        <p:grpSpPr>
          <a:xfrm>
            <a:off x="3924300" y="5602488"/>
            <a:ext cx="4648200" cy="990600"/>
            <a:chOff x="2362200" y="4196084"/>
            <a:chExt cx="4648200" cy="990600"/>
          </a:xfrm>
        </p:grpSpPr>
        <p:pic>
          <p:nvPicPr>
            <p:cNvPr id="11" name="Picture 10" descr="Logo of the U.S. Office of Special Education Programs.">
              <a:extLst>
                <a:ext uri="{FF2B5EF4-FFF2-40B4-BE49-F238E27FC236}">
                  <a16:creationId xmlns:a16="http://schemas.microsoft.com/office/drawing/2014/main" id="{BDB72A64-73E3-CA4F-80C2-7E8835F50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200" y="4296186"/>
              <a:ext cx="1062037" cy="885825"/>
            </a:xfrm>
            <a:prstGeom prst="rect">
              <a:avLst/>
            </a:prstGeom>
          </p:spPr>
        </p:pic>
        <p:pic>
          <p:nvPicPr>
            <p:cNvPr id="13" name="Picture 12" descr="Logo of the U.S. Department of Education.">
              <a:extLst>
                <a:ext uri="{FF2B5EF4-FFF2-40B4-BE49-F238E27FC236}">
                  <a16:creationId xmlns:a16="http://schemas.microsoft.com/office/drawing/2014/main" id="{57E7FFA4-25D9-8D42-B073-D331FF21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8600" y="4196084"/>
              <a:ext cx="990600" cy="990600"/>
            </a:xfrm>
            <a:prstGeom prst="rect">
              <a:avLst/>
            </a:prstGeom>
          </p:spPr>
        </p:pic>
        <p:pic>
          <p:nvPicPr>
            <p:cNvPr id="14" name="Picture 13" descr="Logo of the Technical Assistance and Dissemination Network.">
              <a:extLst>
                <a:ext uri="{FF2B5EF4-FFF2-40B4-BE49-F238E27FC236}">
                  <a16:creationId xmlns:a16="http://schemas.microsoft.com/office/drawing/2014/main" id="{426A22B9-3AEE-CC4F-A731-F65E325FC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4458302"/>
              <a:ext cx="1676400" cy="561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934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" t="7102" b="33563"/>
          <a:stretch/>
        </p:blipFill>
        <p:spPr>
          <a:xfrm>
            <a:off x="-11751" y="4947587"/>
            <a:ext cx="12204000" cy="19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/>
        </p:nvSpPr>
        <p:spPr>
          <a:xfrm>
            <a:off x="-8404" y="0"/>
            <a:ext cx="12200400" cy="1228800"/>
          </a:xfrm>
          <a:prstGeom prst="rect">
            <a:avLst/>
          </a:prstGeom>
          <a:solidFill>
            <a:srgbClr val="262087"/>
          </a:solidFill>
          <a:ln>
            <a:noFill/>
          </a:ln>
        </p:spPr>
        <p:txBody>
          <a:bodyPr spcFirstLastPara="1" wrap="square" lIns="89267" tIns="44633" rIns="89267" bIns="446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3067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ctr" anchorCtr="0">
            <a:noAutofit/>
          </a:bodyPr>
          <a:lstStyle>
            <a:lvl1pPr marL="609585" marR="0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304792" algn="l">
              <a:lnSpc>
                <a:spcPct val="15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2736037" y="1596572"/>
            <a:ext cx="6729200" cy="3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>
            <a:lvl1pPr marL="609585" marR="0" lvl="0" indent="-457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304792" algn="l">
              <a:lnSpc>
                <a:spcPct val="15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5" descr="circle-logo-word-cover-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5496" y="5944832"/>
            <a:ext cx="792000" cy="80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90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68FD72-7A7F-C646-BFB4-1B941B530D5F}"/>
              </a:ext>
            </a:extLst>
          </p:cNvPr>
          <p:cNvSpPr/>
          <p:nvPr userDrawn="1"/>
        </p:nvSpPr>
        <p:spPr>
          <a:xfrm>
            <a:off x="0" y="1014984"/>
            <a:ext cx="6096000" cy="5843016"/>
          </a:xfrm>
          <a:prstGeom prst="rect">
            <a:avLst/>
          </a:prstGeom>
          <a:gradFill flip="none" rotWithShape="1">
            <a:gsLst>
              <a:gs pos="0">
                <a:srgbClr val="005899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00A59B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13269"/>
            <a:ext cx="5304576" cy="2387600"/>
          </a:xfrm>
        </p:spPr>
        <p:txBody>
          <a:bodyPr anchor="t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Myriad Pro Semibold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B10B5F-51FE-4C44-9CD6-DDAA34284667}"/>
              </a:ext>
            </a:extLst>
          </p:cNvPr>
          <p:cNvCxnSpPr>
            <a:cxnSpLocks/>
          </p:cNvCxnSpPr>
          <p:nvPr userDrawn="1"/>
        </p:nvCxnSpPr>
        <p:spPr>
          <a:xfrm>
            <a:off x="362173" y="4971397"/>
            <a:ext cx="53046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0F059C-ACEA-9E4A-9C5E-3764932BA7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577609"/>
            <a:ext cx="5304575" cy="305067"/>
          </a:xfrm>
        </p:spPr>
        <p:txBody>
          <a:bodyPr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Month 00, 2000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AFD9DA8-6F1F-654C-98E1-72DCE92F0D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5159272"/>
            <a:ext cx="5304575" cy="1157287"/>
          </a:xfr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enter Presenter(s)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01E34-F69F-534B-98CA-21DF82B91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230388"/>
            <a:ext cx="3708400" cy="50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07A8DDE-D49A-D043-804C-B30474CBA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014413"/>
            <a:ext cx="6096000" cy="584358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208DFA-4C61-D54A-8F2F-E52ADC7FDC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67700" y="128588"/>
            <a:ext cx="3708400" cy="7112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59B"/>
              </a:buClr>
              <a:buSzTx/>
              <a:buFontTx/>
              <a:buNone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59B"/>
              </a:buClr>
              <a:buSzTx/>
              <a:buFontTx/>
              <a:buNone/>
              <a:tabLst/>
              <a:defRPr/>
            </a:pPr>
            <a:r>
              <a:rPr lang="en-US" dirty="0"/>
              <a:t>Click Icon to Add Partner Logo</a:t>
            </a:r>
          </a:p>
        </p:txBody>
      </p:sp>
    </p:spTree>
    <p:extLst>
      <p:ext uri="{BB962C8B-B14F-4D97-AF65-F5344CB8AC3E}">
        <p14:creationId xmlns:p14="http://schemas.microsoft.com/office/powerpoint/2010/main" val="174517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95292"/>
            <a:ext cx="10515600" cy="4287503"/>
          </a:xfrm>
        </p:spPr>
        <p:txBody>
          <a:bodyPr lIns="0" anchor="t" anchorCtr="0"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Tx/>
              <a:buChar char="–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AB59EE-5266-9042-BE3F-CAF817343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02351"/>
            <a:ext cx="2743200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CE05D3-7AE0-FB49-85CD-38310E4D2AB7}"/>
              </a:ext>
            </a:extLst>
          </p:cNvPr>
          <p:cNvSpPr/>
          <p:nvPr userDrawn="1"/>
        </p:nvSpPr>
        <p:spPr>
          <a:xfrm>
            <a:off x="0" y="5783847"/>
            <a:ext cx="12192000" cy="45720"/>
          </a:xfrm>
          <a:prstGeom prst="rect">
            <a:avLst/>
          </a:prstGeom>
          <a:gradFill>
            <a:gsLst>
              <a:gs pos="0">
                <a:srgbClr val="005899"/>
              </a:gs>
              <a:gs pos="100000">
                <a:srgbClr val="00A5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54809C-75FC-F14B-BB2D-23EC86BA8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833" y="6102351"/>
            <a:ext cx="426267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A591CA-5CCE-2347-919F-ADE8113BB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Box 1"/>
          <p:cNvSpPr txBox="1"/>
          <p:nvPr userDrawn="1"/>
        </p:nvSpPr>
        <p:spPr>
          <a:xfrm>
            <a:off x="0" y="5829567"/>
            <a:ext cx="12192000" cy="1027554"/>
          </a:xfrm>
          <a:prstGeom prst="rect">
            <a:avLst/>
          </a:prstGeom>
          <a:solidFill>
            <a:srgbClr val="185AA3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501E34-F69F-534B-98CA-21DF82B91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586" y="6090143"/>
            <a:ext cx="3383280" cy="463463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FDD521F9-2C0E-E44C-891A-746DF9F8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06"/>
            <a:ext cx="10515600" cy="981811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82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20EEDD-A3BE-5F4B-8164-D5723FE417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29329"/>
            <a:ext cx="10515600" cy="2852737"/>
          </a:xfrm>
          <a:ln>
            <a:noFill/>
          </a:ln>
        </p:spPr>
        <p:txBody>
          <a:bodyPr lIns="457200" anchor="t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102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20EEDD-A3BE-5F4B-8164-D5723FE417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29329"/>
            <a:ext cx="10515600" cy="2852737"/>
          </a:xfrm>
          <a:ln>
            <a:noFill/>
          </a:ln>
        </p:spPr>
        <p:txBody>
          <a:bodyPr lIns="457200" anchor="t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3C3E62-6CF7-5C48-8544-BF2197A805EB}"/>
              </a:ext>
            </a:extLst>
          </p:cNvPr>
          <p:cNvSpPr/>
          <p:nvPr userDrawn="1"/>
        </p:nvSpPr>
        <p:spPr>
          <a:xfrm>
            <a:off x="838200" y="1829329"/>
            <a:ext cx="45720" cy="15996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9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85438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Tx/>
              <a:buChar char="–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85438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Tx/>
              <a:buChar char="–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E17987D-A0F1-9F44-A3A4-8106D38A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102351"/>
            <a:ext cx="2743200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CF172F-EE27-1843-9398-49586C48E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833" y="6102351"/>
            <a:ext cx="426267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A591CA-5CCE-2347-919F-ADE8113BB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B500C0-9552-CA46-8568-B48784390A5D}"/>
              </a:ext>
            </a:extLst>
          </p:cNvPr>
          <p:cNvSpPr/>
          <p:nvPr userDrawn="1"/>
        </p:nvSpPr>
        <p:spPr>
          <a:xfrm>
            <a:off x="0" y="5783847"/>
            <a:ext cx="12192000" cy="45720"/>
          </a:xfrm>
          <a:prstGeom prst="rect">
            <a:avLst/>
          </a:prstGeom>
          <a:gradFill>
            <a:gsLst>
              <a:gs pos="0">
                <a:srgbClr val="005899"/>
              </a:gs>
              <a:gs pos="100000">
                <a:srgbClr val="00A5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1"/>
          <p:cNvSpPr txBox="1"/>
          <p:nvPr userDrawn="1"/>
        </p:nvSpPr>
        <p:spPr>
          <a:xfrm>
            <a:off x="0" y="5829568"/>
            <a:ext cx="12192000" cy="1028432"/>
          </a:xfrm>
          <a:prstGeom prst="rect">
            <a:avLst/>
          </a:prstGeom>
          <a:solidFill>
            <a:srgbClr val="185AA3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501E34-F69F-534B-98CA-21DF82B91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586" y="6090143"/>
            <a:ext cx="3383280" cy="4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9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87A740-FDE1-AC4B-BE9B-7E999A2D7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602B22D-C707-0C42-9315-621BCF6845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284" y="1690688"/>
            <a:ext cx="5801186" cy="4910137"/>
          </a:xfrm>
          <a:solidFill>
            <a:schemeClr val="bg1">
              <a:tint val="95000"/>
              <a:satMod val="170000"/>
            </a:schemeClr>
          </a:solidFill>
        </p:spPr>
        <p:txBody>
          <a:bodyPr lIns="640080" tIns="182880" rIns="548640" bIns="274320"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Tx/>
              <a:buChar char="–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9C0DFFC-FC53-3A46-B857-491B424B08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284" y="257175"/>
            <a:ext cx="5801186" cy="1433513"/>
          </a:xfrm>
          <a:solidFill>
            <a:schemeClr val="bg1">
              <a:tint val="95000"/>
              <a:satMod val="170000"/>
            </a:schemeClr>
          </a:solidFill>
        </p:spPr>
        <p:txBody>
          <a:bodyPr lIns="640080" tIns="365760" rIns="548640" bIns="274320" anchor="ctr"/>
          <a:lstStyle>
            <a:lvl1pPr marL="0" indent="0">
              <a:buNone/>
              <a:defRPr sz="3000" b="1">
                <a:solidFill>
                  <a:srgbClr val="00589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55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, 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87A740-FDE1-AC4B-BE9B-7E999A2D7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ECF7FD7-FA8C-9444-A876-6880BCB894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690688"/>
            <a:ext cx="5801186" cy="4910137"/>
          </a:xfrm>
          <a:solidFill>
            <a:schemeClr val="bg1">
              <a:tint val="95000"/>
              <a:satMod val="170000"/>
            </a:schemeClr>
          </a:solidFill>
        </p:spPr>
        <p:txBody>
          <a:bodyPr lIns="365760" tIns="182880" rIns="365760" bIns="274320"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257300" indent="-342900">
              <a:buFontTx/>
              <a:buChar char="–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D9B8970-50D6-AA41-B9D6-48C63982E4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7175"/>
            <a:ext cx="5801186" cy="1433513"/>
          </a:xfrm>
          <a:solidFill>
            <a:schemeClr val="bg1">
              <a:tint val="95000"/>
              <a:satMod val="170000"/>
            </a:schemeClr>
          </a:solidFill>
        </p:spPr>
        <p:txBody>
          <a:bodyPr lIns="365760" tIns="365760" rIns="274320" bIns="274320" anchor="ctr"/>
          <a:lstStyle>
            <a:lvl1pPr marL="0" indent="0">
              <a:buNone/>
              <a:defRPr sz="3000" b="1">
                <a:solidFill>
                  <a:srgbClr val="00589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6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0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0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2D33C4F-51F0-804B-A541-41DF5404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102351"/>
            <a:ext cx="2743200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59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844A51-58D1-7D4B-86D1-AB03F02A0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49833" y="6102351"/>
            <a:ext cx="426267" cy="5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899"/>
                </a:solidFill>
              </a:defRPr>
            </a:lvl1pPr>
          </a:lstStyle>
          <a:p>
            <a:fld id="{53A591CA-5CCE-2347-919F-ADE8113BB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09066D-718F-1D42-A7FE-807AEFFE7845}"/>
              </a:ext>
            </a:extLst>
          </p:cNvPr>
          <p:cNvSpPr/>
          <p:nvPr userDrawn="1"/>
        </p:nvSpPr>
        <p:spPr>
          <a:xfrm>
            <a:off x="0" y="5783847"/>
            <a:ext cx="12192000" cy="45720"/>
          </a:xfrm>
          <a:prstGeom prst="rect">
            <a:avLst/>
          </a:prstGeom>
          <a:gradFill>
            <a:gsLst>
              <a:gs pos="0">
                <a:srgbClr val="005899"/>
              </a:gs>
              <a:gs pos="100000">
                <a:srgbClr val="00A5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0257E1-4DE1-3B4F-8D80-BECF0D40B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6102350"/>
            <a:ext cx="1866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2906"/>
            <a:ext cx="10515600" cy="98181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0498"/>
            <a:ext cx="10515600" cy="42370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39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714" r:id="rId4"/>
    <p:sldLayoutId id="2147483699" r:id="rId5"/>
    <p:sldLayoutId id="2147483700" r:id="rId6"/>
    <p:sldLayoutId id="2147483709" r:id="rId7"/>
    <p:sldLayoutId id="2147483711" r:id="rId8"/>
    <p:sldLayoutId id="2147483701" r:id="rId9"/>
    <p:sldLayoutId id="2147483702" r:id="rId10"/>
    <p:sldLayoutId id="2147483703" r:id="rId11"/>
    <p:sldLayoutId id="2147483710" r:id="rId12"/>
    <p:sldLayoutId id="2147483704" r:id="rId13"/>
    <p:sldLayoutId id="2147483705" r:id="rId14"/>
    <p:sldLayoutId id="2147483712" r:id="rId15"/>
    <p:sldLayoutId id="214748371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1579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78479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8479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8479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847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847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6.svg"/><Relationship Id="rId4" Type="http://schemas.openxmlformats.org/officeDocument/2006/relationships/image" Target="../media/image14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data.org/sea-data-processes-toolkit" TargetMode="External"/><Relationship Id="rId2" Type="http://schemas.openxmlformats.org/officeDocument/2006/relationships/hyperlink" Target="https://ideadata.org/resources/resource/1785/the-assessment-data-journey-are-we-there-ye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deadata.org/technical-assistance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deadatacenter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://ideadat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://www.linkedin.com/company/idea-data-center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613C-66D6-724A-982F-530D03096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" y="1913413"/>
            <a:ext cx="5304576" cy="2387600"/>
          </a:xfrm>
        </p:spPr>
        <p:txBody>
          <a:bodyPr wrap="none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000" dirty="0">
                <a:latin typeface="Calibri" panose="020F0502020204030204" pitchFamily="34" charset="0"/>
              </a:rPr>
              <a:t>The Assessment</a:t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</a:rPr>
              <a:t>Data Journey:</a:t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</a:rPr>
              <a:t>Are We There Yet?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6FFB1-A178-704C-8BEA-136EC117AE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7C141-B5CB-824C-9578-502EF7F1F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1" y="5159272"/>
            <a:ext cx="5304576" cy="12689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0D073AF-EF25-1D4B-995A-206D15B08F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100083" y="1014413"/>
            <a:ext cx="6087833" cy="5843587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212" y="283588"/>
            <a:ext cx="1663284" cy="435940"/>
          </a:xfrm>
        </p:spPr>
      </p:pic>
    </p:spTree>
    <p:extLst>
      <p:ext uri="{BB962C8B-B14F-4D97-AF65-F5344CB8AC3E}">
        <p14:creationId xmlns:p14="http://schemas.microsoft.com/office/powerpoint/2010/main" val="901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875" y="121026"/>
            <a:ext cx="10515600" cy="981811"/>
          </a:xfrm>
        </p:spPr>
        <p:txBody>
          <a:bodyPr>
            <a:normAutofit/>
          </a:bodyPr>
          <a:lstStyle/>
          <a:p>
            <a:r>
              <a:rPr lang="en-US" dirty="0"/>
              <a:t>Part B Indicator 3 Roadway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49360" y="1482564"/>
            <a:ext cx="8958548" cy="36854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junctures where building additional understanding of key terms, expectations, and processes may be helpful for all relevant parties;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crucial points where the special education process differs from </a:t>
            </a:r>
            <a:br>
              <a:rPr lang="en-US" sz="2600" dirty="0"/>
            </a:br>
            <a:r>
              <a:rPr lang="en-US" sz="2600" dirty="0"/>
              <a:t>that of general education;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instances where possible challenges or miscommunications </a:t>
            </a:r>
            <a:br>
              <a:rPr lang="en-US" sz="2600" dirty="0"/>
            </a:br>
            <a:r>
              <a:rPr lang="en-US" sz="2600" dirty="0"/>
              <a:t>may arise; and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opportunities for staff across divisions to collaborate to ensure </a:t>
            </a:r>
            <a:br>
              <a:rPr lang="en-US" sz="2600" dirty="0"/>
            </a:br>
            <a:r>
              <a:rPr lang="en-US" sz="2600" dirty="0"/>
              <a:t>timely, accurate, and complete submission of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98BBB8-B3E9-1440-8A4C-28A7EC73F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440" y="1439679"/>
            <a:ext cx="630309" cy="82728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B2E6DBF-ECDC-7445-B098-849865F7D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374" y="2521750"/>
            <a:ext cx="630310" cy="63031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F9EA3BE-A771-8D44-B4C7-A0741FFB4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373" y="3437916"/>
            <a:ext cx="630309" cy="65064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0D4B56C-8950-184A-A1D8-97CBF61BBD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373" y="4427836"/>
            <a:ext cx="650642" cy="6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ABEC8-F27B-4ECF-84A6-9F9ACFE4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100A6C5-40E9-5748-A4DD-9D6DE0F30F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65792" y="-9055608"/>
            <a:ext cx="12192000" cy="57912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49BCC4-C987-4F4B-994E-F0F1D2D3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78" y="0"/>
            <a:ext cx="12192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6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114886"/>
            <a:ext cx="10515600" cy="981811"/>
          </a:xfrm>
        </p:spPr>
        <p:txBody>
          <a:bodyPr/>
          <a:lstStyle/>
          <a:p>
            <a:r>
              <a:rPr lang="en-US" dirty="0"/>
              <a:t>Preparation of Data Files for Assessment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0900" y="1398524"/>
            <a:ext cx="9820656" cy="36854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The state creates or updates a student registration file capturing “point-in-time” information (demographics, etc.) about all students. School systems regularly review student registration files to check the accuracy of the data, add new students, and remove students who exit the 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ABEC8-F27B-4ECF-84A6-9F9ACFE4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100A6C5-40E9-5748-A4DD-9D6DE0F30F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65792" y="-9055608"/>
            <a:ext cx="12192000" cy="579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49BCC4-C987-4F4B-994E-F0F1D2D3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791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60204-01C0-4946-904E-98BCDD032F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9300" y="3313725"/>
            <a:ext cx="2552700" cy="23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9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1947782"/>
            <a:ext cx="9344868" cy="2908697"/>
          </a:xfrm>
          <a:ln w="19050">
            <a:solidFill>
              <a:schemeClr val="accent2"/>
            </a:solidFill>
          </a:ln>
        </p:spPr>
        <p:txBody>
          <a:bodyPr lIns="822960" tIns="694944" rIns="365760" bIns="27432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Accuracy of student data is paramount, as states use the information in the registration file to identify students to </a:t>
            </a:r>
            <a:br>
              <a:rPr lang="en-US" sz="2600" dirty="0"/>
            </a:br>
            <a:r>
              <a:rPr lang="en-US" sz="2600" dirty="0"/>
              <a:t>be included in specific reporting categories for federal 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86"/>
            <a:ext cx="10515600" cy="981811"/>
          </a:xfrm>
        </p:spPr>
        <p:txBody>
          <a:bodyPr/>
          <a:lstStyle/>
          <a:p>
            <a:r>
              <a:rPr lang="en-US" dirty="0"/>
              <a:t>Preparation of Data Files for Assessment Administration (cont.)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B4D643-8EFC-D943-8DFE-E05E1FD54BF0}"/>
              </a:ext>
            </a:extLst>
          </p:cNvPr>
          <p:cNvSpPr/>
          <p:nvPr/>
        </p:nvSpPr>
        <p:spPr>
          <a:xfrm>
            <a:off x="858521" y="1472683"/>
            <a:ext cx="1173479" cy="1173479"/>
          </a:xfrm>
          <a:prstGeom prst="ellipse">
            <a:avLst/>
          </a:prstGeom>
          <a:solidFill>
            <a:srgbClr val="01579A"/>
          </a:solidFill>
          <a:ln w="73025">
            <a:solidFill>
              <a:srgbClr val="01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C98268-C812-8B4E-9BD5-768CFAF2C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824" y="1731746"/>
            <a:ext cx="634874" cy="6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1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1CE3FA-93CB-47C3-9E1F-0C83E6DE2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52E6D15-437B-D345-AFDB-005E576DB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BC3E892-183E-7C48-9850-25294C86B8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3617" y="0"/>
            <a:ext cx="160838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1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21" y="130692"/>
            <a:ext cx="10515600" cy="981811"/>
          </a:xfrm>
        </p:spPr>
        <p:txBody>
          <a:bodyPr/>
          <a:lstStyle/>
          <a:p>
            <a:r>
              <a:rPr lang="en-US" dirty="0"/>
              <a:t>Administration of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7D06C-DE5B-4844-B90A-A498DE87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931"/>
            <a:ext cx="8801100" cy="42875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Many students participate in general statewide assessments in reading and mathematics, generally in grades 3 through 8 and once in high school.</a:t>
            </a:r>
          </a:p>
        </p:txBody>
      </p:sp>
    </p:spTree>
    <p:extLst>
      <p:ext uri="{BB962C8B-B14F-4D97-AF65-F5344CB8AC3E}">
        <p14:creationId xmlns:p14="http://schemas.microsoft.com/office/powerpoint/2010/main" val="3970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21" y="130692"/>
            <a:ext cx="10515600" cy="981811"/>
          </a:xfrm>
        </p:spPr>
        <p:txBody>
          <a:bodyPr/>
          <a:lstStyle/>
          <a:p>
            <a:r>
              <a:rPr lang="en-US" dirty="0"/>
              <a:t>Administration of Assessment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43CCDF-676C-5B4B-ACED-8ED1A8EB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1" y="1947782"/>
            <a:ext cx="8176259" cy="2908697"/>
          </a:xfrm>
          <a:ln w="19050">
            <a:solidFill>
              <a:srgbClr val="23857B"/>
            </a:solidFill>
          </a:ln>
        </p:spPr>
        <p:txBody>
          <a:bodyPr lIns="822960" tIns="694944" rIns="365760" bIns="27432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Eligible students with significant cognitive disabilities participate in the statewide alternate assessment in reading and mathematics, generally in grades 3 through 8 and once in high school.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0D90F4-0D4F-9A45-A51B-8521B135FA5C}"/>
              </a:ext>
            </a:extLst>
          </p:cNvPr>
          <p:cNvSpPr/>
          <p:nvPr/>
        </p:nvSpPr>
        <p:spPr>
          <a:xfrm>
            <a:off x="858521" y="1472683"/>
            <a:ext cx="1173479" cy="1173479"/>
          </a:xfrm>
          <a:prstGeom prst="ellipse">
            <a:avLst/>
          </a:prstGeom>
          <a:solidFill>
            <a:srgbClr val="01579A"/>
          </a:solidFill>
          <a:ln w="73025">
            <a:solidFill>
              <a:srgbClr val="01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5B656FD-AAD7-9743-B3E4-F667A95B0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106" y="1645782"/>
            <a:ext cx="630309" cy="8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35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775189-BE12-4F86-8F99-9A092BB09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23B5A51-A6E0-A847-B91D-357D0F127B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4D28646-4A3C-214B-A264-09F5A71B3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145" y="0"/>
            <a:ext cx="631585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50" y="1342870"/>
            <a:ext cx="8876050" cy="42875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The assessment vendor scores, cleans, and validates assessment data. Schools and districts receive preliminary assessment files for review during an appeals process and communicate any concerns to the state.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66"/>
            <a:ext cx="10515600" cy="981811"/>
          </a:xfrm>
        </p:spPr>
        <p:txBody>
          <a:bodyPr/>
          <a:lstStyle/>
          <a:p>
            <a:r>
              <a:rPr lang="en-US" dirty="0"/>
              <a:t>Validation of Assessment Data</a:t>
            </a:r>
          </a:p>
        </p:txBody>
      </p:sp>
    </p:spTree>
    <p:extLst>
      <p:ext uri="{BB962C8B-B14F-4D97-AF65-F5344CB8AC3E}">
        <p14:creationId xmlns:p14="http://schemas.microsoft.com/office/powerpoint/2010/main" val="366029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38" y="123277"/>
            <a:ext cx="10515600" cy="981811"/>
          </a:xfrm>
        </p:spPr>
        <p:txBody>
          <a:bodyPr/>
          <a:lstStyle/>
          <a:p>
            <a:r>
              <a:rPr lang="en-US" dirty="0"/>
              <a:t>What Is the Assessment Data Journey: Are We There Yet?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4369" y="1348312"/>
            <a:ext cx="10132326" cy="42213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i="1" dirty="0"/>
              <a:t>The Assessment Data Journey: Are We There Yet?</a:t>
            </a:r>
            <a:r>
              <a:rPr lang="en-US" sz="2600" dirty="0"/>
              <a:t> is a suite of three tools that provide information about the process by which states collect, validate, submit, and report data for Part B Indicator 3. </a:t>
            </a:r>
          </a:p>
          <a:p>
            <a:pPr marL="274638" lvl="1" indent="-274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an online interactive infographic with critical junctures during which the viewer can  access critical information about the process</a:t>
            </a:r>
          </a:p>
          <a:p>
            <a:pPr marL="274638" lvl="1" indent="-274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this PowerPoint display of the information in the infographic is intended for users who cannot access the online version</a:t>
            </a:r>
          </a:p>
          <a:p>
            <a:pPr marL="274638" lvl="1" indent="-274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 Dialogue Guide to accompany the online interactive infographic and the PowerPoint display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96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775189-BE12-4F86-8F99-9A092BB09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23B5A51-A6E0-A847-B91D-357D0F127B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8A1C1E9-3746-6E4B-81CE-7579BA60FA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57912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0CAFBCC-0AFF-6B42-891C-C56B85971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19332" cy="43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2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21" y="130692"/>
            <a:ext cx="10515600" cy="981811"/>
          </a:xfrm>
        </p:spPr>
        <p:txBody>
          <a:bodyPr/>
          <a:lstStyle/>
          <a:p>
            <a:r>
              <a:rPr lang="en-US" dirty="0">
                <a:latin typeface="Myriad Pro"/>
              </a:rPr>
              <a:t>Validation of Assessment Data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43CCDF-676C-5B4B-ACED-8ED1A8EB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1" y="1947783"/>
            <a:ext cx="8176259" cy="2939010"/>
          </a:xfrm>
          <a:ln w="19050">
            <a:solidFill>
              <a:srgbClr val="F2AD28"/>
            </a:solidFill>
          </a:ln>
        </p:spPr>
        <p:txBody>
          <a:bodyPr lIns="822960" tIns="694944" rIns="365760" bIns="27432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It is important that everyone at the state education agency, including the Part B data manager, </a:t>
            </a:r>
            <a:r>
              <a:rPr lang="en-US" sz="2600" dirty="0" err="1"/>
              <a:t>ED</a:t>
            </a:r>
            <a:r>
              <a:rPr lang="en-US" sz="2600" i="1" dirty="0" err="1"/>
              <a:t>Facts</a:t>
            </a:r>
            <a:r>
              <a:rPr lang="en-US" sz="2600" i="1" dirty="0"/>
              <a:t> </a:t>
            </a:r>
            <a:r>
              <a:rPr lang="en-US" sz="2600" dirty="0"/>
              <a:t>coordinator, and assessment staff, is aware of any data quality concerns raised by school systems.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0D90F4-0D4F-9A45-A51B-8521B135FA5C}"/>
              </a:ext>
            </a:extLst>
          </p:cNvPr>
          <p:cNvSpPr/>
          <p:nvPr/>
        </p:nvSpPr>
        <p:spPr>
          <a:xfrm>
            <a:off x="858521" y="1472683"/>
            <a:ext cx="1173479" cy="1173479"/>
          </a:xfrm>
          <a:prstGeom prst="ellipse">
            <a:avLst/>
          </a:prstGeom>
          <a:solidFill>
            <a:srgbClr val="01579A"/>
          </a:solidFill>
          <a:ln w="73025">
            <a:solidFill>
              <a:srgbClr val="01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6F9710C-D3BB-2743-B6F0-B3D302171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773" y="1734101"/>
            <a:ext cx="650642" cy="6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8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775189-BE12-4F86-8F99-9A092BB09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23B5A51-A6E0-A847-B91D-357D0F127B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A4C7133A-89A5-024B-B116-1B86F29AFA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423" y="0"/>
            <a:ext cx="4946754" cy="23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08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50" y="1342870"/>
            <a:ext cx="8876050" cy="42875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Part B data manager conducts data validation checks and “signs off” on data as finalized.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66"/>
            <a:ext cx="10515600" cy="981811"/>
          </a:xfrm>
        </p:spPr>
        <p:txBody>
          <a:bodyPr/>
          <a:lstStyle/>
          <a:p>
            <a:r>
              <a:rPr lang="en-US" dirty="0"/>
              <a:t>Validation of Assessment Data (cont.)</a:t>
            </a:r>
          </a:p>
        </p:txBody>
      </p:sp>
    </p:spTree>
    <p:extLst>
      <p:ext uri="{BB962C8B-B14F-4D97-AF65-F5344CB8AC3E}">
        <p14:creationId xmlns:p14="http://schemas.microsoft.com/office/powerpoint/2010/main" val="142324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FBE7-B4BC-4593-9A87-C440B463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56"/>
            <a:ext cx="10515600" cy="981811"/>
          </a:xfrm>
        </p:spPr>
        <p:txBody>
          <a:bodyPr/>
          <a:lstStyle/>
          <a:p>
            <a:r>
              <a:rPr lang="en-US" dirty="0">
                <a:latin typeface="Myriad Pro"/>
              </a:rPr>
              <a:t>Validation of Assessment Data (cont.)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6488A-6905-4AB0-8133-88F6421D0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C5757B-F622-6A4F-919E-D19BB3458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947783"/>
            <a:ext cx="8176259" cy="2669188"/>
          </a:xfrm>
          <a:ln w="19050">
            <a:solidFill>
              <a:schemeClr val="accent2"/>
            </a:solidFill>
          </a:ln>
        </p:spPr>
        <p:txBody>
          <a:bodyPr lIns="822960" tIns="694944" rIns="365760" bIns="27432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Accuracy of these data is critical because the </a:t>
            </a:r>
            <a:br>
              <a:rPr lang="en-US" sz="2600" dirty="0"/>
            </a:br>
            <a:r>
              <a:rPr lang="en-US" sz="2600" dirty="0"/>
              <a:t>U.S. Department of Education uses them to </a:t>
            </a:r>
            <a:br>
              <a:rPr lang="en-US" sz="2600" dirty="0"/>
            </a:br>
            <a:r>
              <a:rPr lang="en-US" sz="2600" dirty="0"/>
              <a:t>pre-populate Indicator 3 in the SPP/APR.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FB2157-CD47-DD4A-A55B-5CAA09206CC4}"/>
              </a:ext>
            </a:extLst>
          </p:cNvPr>
          <p:cNvSpPr/>
          <p:nvPr/>
        </p:nvSpPr>
        <p:spPr>
          <a:xfrm>
            <a:off x="858521" y="1472683"/>
            <a:ext cx="1173479" cy="1173479"/>
          </a:xfrm>
          <a:prstGeom prst="ellipse">
            <a:avLst/>
          </a:prstGeom>
          <a:solidFill>
            <a:srgbClr val="01579A"/>
          </a:solidFill>
          <a:ln w="73025">
            <a:solidFill>
              <a:srgbClr val="01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9108E49-C277-3445-8A93-8322225F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824" y="1731746"/>
            <a:ext cx="634874" cy="6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85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F6CAD9-43B3-4931-9E28-88F86BDAE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09FA14D-89D1-D04A-B92A-7A4C85586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2B1B734-0783-D349-B488-B54BDF066F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429000"/>
            <a:ext cx="3507699" cy="2362200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369CDF3-3E7F-3948-8687-90C0B3C549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9029" y="4092314"/>
            <a:ext cx="3092972" cy="16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19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66"/>
            <a:ext cx="10515600" cy="981811"/>
          </a:xfrm>
        </p:spPr>
        <p:txBody>
          <a:bodyPr/>
          <a:lstStyle/>
          <a:p>
            <a:r>
              <a:rPr lang="en-US" dirty="0">
                <a:latin typeface="Myriad Pro"/>
              </a:rPr>
              <a:t>ED</a:t>
            </a:r>
            <a:r>
              <a:rPr lang="en-US" i="1" dirty="0">
                <a:latin typeface="Myriad Pro"/>
              </a:rPr>
              <a:t>Facts </a:t>
            </a:r>
            <a:r>
              <a:rPr lang="en-US" dirty="0">
                <a:latin typeface="Myriad Pro"/>
              </a:rPr>
              <a:t>Federal Data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3250" y="1327880"/>
            <a:ext cx="8876050" cy="3685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States submit assessment annually in December through the </a:t>
            </a:r>
            <a:r>
              <a:rPr lang="en-US" sz="2600" dirty="0" err="1"/>
              <a:t>ED</a:t>
            </a:r>
            <a:r>
              <a:rPr lang="en-US" sz="2600" i="1" dirty="0" err="1"/>
              <a:t>Facts</a:t>
            </a:r>
            <a:r>
              <a:rPr lang="en-US" sz="2600" i="1" dirty="0"/>
              <a:t> </a:t>
            </a:r>
            <a:r>
              <a:rPr lang="en-US" sz="2600" dirty="0"/>
              <a:t>Submission System (ESS).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99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21" y="130692"/>
            <a:ext cx="8780779" cy="981811"/>
          </a:xfrm>
        </p:spPr>
        <p:txBody>
          <a:bodyPr/>
          <a:lstStyle/>
          <a:p>
            <a:r>
              <a:rPr lang="en-US" dirty="0" err="1"/>
              <a:t>ED</a:t>
            </a:r>
            <a:r>
              <a:rPr lang="en-US" i="1" dirty="0" err="1"/>
              <a:t>Facts</a:t>
            </a:r>
            <a:r>
              <a:rPr lang="en-US" i="1" dirty="0"/>
              <a:t> </a:t>
            </a:r>
            <a:r>
              <a:rPr lang="en-US" dirty="0"/>
              <a:t>Federal Data Submission (cont.)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43CCDF-676C-5B4B-ACED-8ED1A8EB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1" y="1947782"/>
            <a:ext cx="8176259" cy="2264057"/>
          </a:xfrm>
          <a:ln w="19050">
            <a:solidFill>
              <a:srgbClr val="23857B"/>
            </a:solidFill>
          </a:ln>
        </p:spPr>
        <p:txBody>
          <a:bodyPr lIns="822960" tIns="694944" rIns="365760" bIns="27432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ESS is an electronic system states use to submit </a:t>
            </a:r>
            <a:br>
              <a:rPr lang="en-US" sz="2600" dirty="0"/>
            </a:br>
            <a:r>
              <a:rPr lang="en-US" sz="2600" dirty="0"/>
              <a:t>a core set of key PreK-12 performance data.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0D90F4-0D4F-9A45-A51B-8521B135FA5C}"/>
              </a:ext>
            </a:extLst>
          </p:cNvPr>
          <p:cNvSpPr/>
          <p:nvPr/>
        </p:nvSpPr>
        <p:spPr>
          <a:xfrm>
            <a:off x="858521" y="1472683"/>
            <a:ext cx="1173479" cy="1173479"/>
          </a:xfrm>
          <a:prstGeom prst="ellipse">
            <a:avLst/>
          </a:prstGeom>
          <a:solidFill>
            <a:srgbClr val="01579A"/>
          </a:solidFill>
          <a:ln w="73025">
            <a:solidFill>
              <a:srgbClr val="01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5B656FD-AAD7-9743-B3E4-F667A95B0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106" y="1645782"/>
            <a:ext cx="630309" cy="8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48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856"/>
            <a:ext cx="10515600" cy="981811"/>
          </a:xfrm>
        </p:spPr>
        <p:txBody>
          <a:bodyPr/>
          <a:lstStyle/>
          <a:p>
            <a:r>
              <a:rPr lang="en-US" dirty="0"/>
              <a:t>ED</a:t>
            </a:r>
            <a:r>
              <a:rPr lang="en-US" i="1" dirty="0"/>
              <a:t>Facts</a:t>
            </a:r>
            <a:r>
              <a:rPr lang="en-US" dirty="0"/>
              <a:t> Federal Data Submission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3250" y="1395960"/>
            <a:ext cx="9033933" cy="3685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en-US" sz="2600" dirty="0"/>
              <a:t>The assessment director confirms that the ED</a:t>
            </a:r>
            <a:r>
              <a:rPr lang="en-US" sz="2600" i="1" dirty="0"/>
              <a:t>Facts</a:t>
            </a:r>
            <a:r>
              <a:rPr lang="en-US" sz="2600" dirty="0"/>
              <a:t> Metadata and Process System (E</a:t>
            </a:r>
            <a:r>
              <a:rPr lang="en-US" sz="2600" i="1" dirty="0"/>
              <a:t>MAPS</a:t>
            </a:r>
            <a:r>
              <a:rPr lang="en-US" sz="2600" dirty="0"/>
              <a:t>) Assessment Metadata Survey responses were reviewed by the </a:t>
            </a:r>
            <a:r>
              <a:rPr lang="en-US" sz="2600" dirty="0" err="1"/>
              <a:t>ED</a:t>
            </a:r>
            <a:r>
              <a:rPr lang="en-US" sz="2600" i="1" dirty="0" err="1"/>
              <a:t>Facts</a:t>
            </a:r>
            <a:r>
              <a:rPr lang="en-US" sz="2600" dirty="0"/>
              <a:t>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8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F6CAD9-43B3-4931-9E28-88F86BDAE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09FA14D-89D1-D04A-B92A-7A4C85586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369CDF3-3E7F-3948-8687-90C0B3C549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9994" y="0"/>
            <a:ext cx="3522006" cy="2503357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6A3C84A-B1FF-8D41-A6E5-6C5EF96D1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433404" cy="2368446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D8333D31-2DD5-1A42-970A-4855F08A38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4046" y="4347148"/>
            <a:ext cx="4796851" cy="14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2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38" y="119141"/>
            <a:ext cx="10355262" cy="981811"/>
          </a:xfrm>
        </p:spPr>
        <p:txBody>
          <a:bodyPr/>
          <a:lstStyle/>
          <a:p>
            <a:r>
              <a:rPr lang="en-US" dirty="0"/>
              <a:t>What Is the Assessment Data Journey: Are We There Yet?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8567" y="1406051"/>
            <a:ext cx="10803602" cy="36854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This resource gives an overview of the typical process for collection, validation, submission, and reporting of assessment data and provides insights about</a:t>
            </a:r>
          </a:p>
          <a:p>
            <a:pPr marL="274638" lvl="1" indent="-274638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crucial points where the special education process differs from that of general education </a:t>
            </a:r>
          </a:p>
          <a:p>
            <a:pPr marL="274638" lvl="1" indent="-274638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instances when clarifying key terms, expectations, and processes among staff may be helpful</a:t>
            </a:r>
          </a:p>
          <a:p>
            <a:pPr marL="274638" lvl="1" indent="-274638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occasions where challenges or miscommunications may arise</a:t>
            </a:r>
          </a:p>
          <a:p>
            <a:pPr marL="274638" lvl="1" indent="-274638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opportunities for staff across divisions to collaborate to support timely, accurate, and complete submission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63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FBE7-B4BC-4593-9A87-C440B463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56"/>
            <a:ext cx="10515600" cy="981811"/>
          </a:xfrm>
        </p:spPr>
        <p:txBody>
          <a:bodyPr/>
          <a:lstStyle/>
          <a:p>
            <a:r>
              <a:rPr lang="en-US" dirty="0" err="1"/>
              <a:t>ED</a:t>
            </a:r>
            <a:r>
              <a:rPr lang="en-US" i="1" dirty="0" err="1"/>
              <a:t>Facts</a:t>
            </a:r>
            <a:r>
              <a:rPr lang="en-US" dirty="0"/>
              <a:t> Federal Data Submission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6488A-6905-4AB0-8133-88F6421D0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C5757B-F622-6A4F-919E-D19BB3458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947783"/>
            <a:ext cx="8955124" cy="2983981"/>
          </a:xfrm>
          <a:ln w="19050">
            <a:solidFill>
              <a:schemeClr val="accent2"/>
            </a:solidFill>
          </a:ln>
        </p:spPr>
        <p:txBody>
          <a:bodyPr lIns="822960" tIns="694944" rIns="365760" bIns="27432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If metadata responses do not align with reported </a:t>
            </a:r>
            <a:r>
              <a:rPr lang="en-US" sz="2600" dirty="0" err="1"/>
              <a:t>ED</a:t>
            </a:r>
            <a:r>
              <a:rPr lang="en-US" sz="2600" i="1" dirty="0" err="1"/>
              <a:t>Facts</a:t>
            </a:r>
            <a:r>
              <a:rPr lang="en-US" sz="2600" i="1" dirty="0"/>
              <a:t> </a:t>
            </a:r>
            <a:r>
              <a:rPr lang="en-US" sz="2600" dirty="0"/>
              <a:t>data, Office of Special Education Programs (OSEP) considers the data submission as incomplete in their evaluation of the data quality for IDEA accountability.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FB2157-CD47-DD4A-A55B-5CAA09206CC4}"/>
              </a:ext>
            </a:extLst>
          </p:cNvPr>
          <p:cNvSpPr/>
          <p:nvPr/>
        </p:nvSpPr>
        <p:spPr>
          <a:xfrm>
            <a:off x="858521" y="1472683"/>
            <a:ext cx="1173479" cy="1173479"/>
          </a:xfrm>
          <a:prstGeom prst="ellipse">
            <a:avLst/>
          </a:prstGeom>
          <a:solidFill>
            <a:srgbClr val="01579A"/>
          </a:solidFill>
          <a:ln w="73025">
            <a:solidFill>
              <a:srgbClr val="01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9108E49-C277-3445-8A93-8322225F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824" y="1731746"/>
            <a:ext cx="634874" cy="6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6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8260" y="1350990"/>
            <a:ext cx="8891040" cy="3685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The ED</a:t>
            </a:r>
            <a:r>
              <a:rPr lang="en-US" sz="2600" i="1" dirty="0"/>
              <a:t>Facts</a:t>
            </a:r>
            <a:r>
              <a:rPr lang="en-US" sz="2600" dirty="0"/>
              <a:t> submitter prepares the ESS file based on data from the Part B data manager and uploads the assessment files into the 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3DA262-5246-C64D-8F8A-5556E702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56"/>
            <a:ext cx="10515600" cy="981811"/>
          </a:xfrm>
        </p:spPr>
        <p:txBody>
          <a:bodyPr/>
          <a:lstStyle/>
          <a:p>
            <a:r>
              <a:rPr lang="en-US" dirty="0" err="1"/>
              <a:t>ED</a:t>
            </a:r>
            <a:r>
              <a:rPr lang="en-US" i="1" dirty="0" err="1"/>
              <a:t>Facts</a:t>
            </a:r>
            <a:r>
              <a:rPr lang="en-US" dirty="0"/>
              <a:t> Federal Data Submission (cont.)</a:t>
            </a:r>
          </a:p>
        </p:txBody>
      </p:sp>
    </p:spTree>
    <p:extLst>
      <p:ext uri="{BB962C8B-B14F-4D97-AF65-F5344CB8AC3E}">
        <p14:creationId xmlns:p14="http://schemas.microsoft.com/office/powerpoint/2010/main" val="786274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F6CAD9-43B3-4931-9E28-88F86BDAE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09FA14D-89D1-D04A-B92A-7A4C85586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6A3C84A-B1FF-8D41-A6E5-6C5EF96D1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433404" cy="2368446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D8333D31-2DD5-1A42-970A-4855F08A38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229" y="1214203"/>
            <a:ext cx="4651945" cy="2578307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931E9B3-2319-B94A-BB0A-79F27CCFAB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9031" y="0"/>
            <a:ext cx="4651945" cy="12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88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54B0F0-E89D-DF42-83CE-766860D8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56"/>
            <a:ext cx="10515600" cy="981811"/>
          </a:xfrm>
        </p:spPr>
        <p:txBody>
          <a:bodyPr/>
          <a:lstStyle/>
          <a:p>
            <a:r>
              <a:rPr lang="en-US" dirty="0" err="1"/>
              <a:t>ED</a:t>
            </a:r>
            <a:r>
              <a:rPr lang="en-US" i="1" dirty="0" err="1"/>
              <a:t>Facts</a:t>
            </a:r>
            <a:r>
              <a:rPr lang="en-US" dirty="0"/>
              <a:t> Federal Data Submission (cont.)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E1FB55-83A2-D04B-8050-6DF77965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947783"/>
            <a:ext cx="8940133" cy="2968992"/>
          </a:xfrm>
          <a:ln w="19050">
            <a:solidFill>
              <a:srgbClr val="F2AD28"/>
            </a:solidFill>
          </a:ln>
        </p:spPr>
        <p:txBody>
          <a:bodyPr lIns="822960" tIns="694944" rIns="365760" bIns="27432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Relevant staff (e.g., the Office of Assessment, </a:t>
            </a:r>
            <a:r>
              <a:rPr lang="en-US" sz="2600" dirty="0" err="1"/>
              <a:t>ED</a:t>
            </a:r>
            <a:r>
              <a:rPr lang="en-US" sz="2600" i="1" dirty="0" err="1"/>
              <a:t>Facts</a:t>
            </a:r>
            <a:r>
              <a:rPr lang="en-US" sz="2600" dirty="0"/>
              <a:t> coordinator, Part B data manager) should work together to address any inconsistencies. All emails related to the </a:t>
            </a:r>
            <a:r>
              <a:rPr lang="en-US" sz="2600" dirty="0" err="1"/>
              <a:t>EDFacts</a:t>
            </a:r>
            <a:r>
              <a:rPr lang="en-US" sz="2600" dirty="0"/>
              <a:t> submission should copy relevant staff.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9E97F4-F4AC-F240-81D8-11BB8DE5CC49}"/>
              </a:ext>
            </a:extLst>
          </p:cNvPr>
          <p:cNvSpPr/>
          <p:nvPr/>
        </p:nvSpPr>
        <p:spPr>
          <a:xfrm>
            <a:off x="858521" y="1472683"/>
            <a:ext cx="1173479" cy="1173479"/>
          </a:xfrm>
          <a:prstGeom prst="ellipse">
            <a:avLst/>
          </a:prstGeom>
          <a:solidFill>
            <a:srgbClr val="01579A"/>
          </a:solidFill>
          <a:ln w="73025">
            <a:solidFill>
              <a:srgbClr val="01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E136E03-86DB-1748-84C0-114991F3C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773" y="1734101"/>
            <a:ext cx="650642" cy="6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39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18191-CB21-4EFD-849E-00EB1F12E3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54581" y="7776720"/>
            <a:ext cx="8441267" cy="3685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yriad Pro"/>
              </a:rPr>
              <a:t>States can resubmit data after the December deadline, but OSEP considers this deadline to be firm for the purposes of timeliness, accuracy, and completeness</a:t>
            </a:r>
          </a:p>
          <a:p>
            <a:r>
              <a:rPr lang="en-US" dirty="0">
                <a:latin typeface="Myriad Pro"/>
              </a:rPr>
              <a:t>These are elements of a state’s compliance matrix and may impact a state’s annual OSEP Determination under Section 616(d) of IDEA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BC432-A368-4F7C-8733-FEAD6687B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A902E2-A767-9348-9FE6-A3A1977E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56"/>
            <a:ext cx="10515600" cy="981811"/>
          </a:xfrm>
        </p:spPr>
        <p:txBody>
          <a:bodyPr/>
          <a:lstStyle/>
          <a:p>
            <a:r>
              <a:rPr lang="en-US" dirty="0" err="1"/>
              <a:t>ED</a:t>
            </a:r>
            <a:r>
              <a:rPr lang="en-US" i="1" dirty="0" err="1"/>
              <a:t>Facts</a:t>
            </a:r>
            <a:r>
              <a:rPr lang="en-US" dirty="0"/>
              <a:t> Federal Data Submission (cont.)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953033-4B01-6D4B-B551-7A035C4F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947782"/>
            <a:ext cx="9581073" cy="3313765"/>
          </a:xfrm>
          <a:ln w="19050">
            <a:solidFill>
              <a:srgbClr val="AD2940"/>
            </a:solidFill>
          </a:ln>
        </p:spPr>
        <p:txBody>
          <a:bodyPr lIns="822960" tIns="694944" rIns="365760" bIns="27432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States can resubmit data after the December deadline, but OSEP considers this deadline to be firm for the purposes of timeliness, accuracy, and completeness. These are elements </a:t>
            </a:r>
            <a:br>
              <a:rPr lang="en-US" sz="2600" dirty="0"/>
            </a:br>
            <a:r>
              <a:rPr lang="en-US" sz="2600" dirty="0"/>
              <a:t>of a state’s compliance matrix and may impact a state’s </a:t>
            </a:r>
            <a:br>
              <a:rPr lang="en-US" sz="2600" dirty="0"/>
            </a:br>
            <a:r>
              <a:rPr lang="en-US" sz="2600" dirty="0"/>
              <a:t>annual OSEP Determination under Section 616(d) of IDEA.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396AC2-A420-284E-B70B-F7E9D7851AC6}"/>
              </a:ext>
            </a:extLst>
          </p:cNvPr>
          <p:cNvSpPr/>
          <p:nvPr/>
        </p:nvSpPr>
        <p:spPr>
          <a:xfrm>
            <a:off x="858521" y="1472683"/>
            <a:ext cx="1173479" cy="1173479"/>
          </a:xfrm>
          <a:prstGeom prst="ellipse">
            <a:avLst/>
          </a:prstGeom>
          <a:solidFill>
            <a:srgbClr val="01579A"/>
          </a:solidFill>
          <a:ln w="73025">
            <a:solidFill>
              <a:srgbClr val="01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11BDB56-336F-754B-8D92-211A71E69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886" y="1744267"/>
            <a:ext cx="630310" cy="6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789BD3-0343-4323-9FA9-AD8E6BCDA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0E1C0FB-0584-4A44-929B-C547C86925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95B7674-3484-2144-A8C4-155882B445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9049" y="3747541"/>
            <a:ext cx="3122951" cy="2043659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BCC1475-E060-1746-90A3-FA5C896B7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42606"/>
            <a:ext cx="1723869" cy="37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60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67"/>
            <a:ext cx="10515600" cy="981811"/>
          </a:xfrm>
        </p:spPr>
        <p:txBody>
          <a:bodyPr/>
          <a:lstStyle/>
          <a:p>
            <a:r>
              <a:rPr lang="en-US" dirty="0"/>
              <a:t>SPP/APR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3270" y="1410950"/>
            <a:ext cx="8906030" cy="3685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By February 1</a:t>
            </a:r>
            <a:r>
              <a:rPr lang="en-US" baseline="30000" dirty="0"/>
              <a:t>st</a:t>
            </a:r>
            <a:r>
              <a:rPr lang="en-US" dirty="0"/>
              <a:t> of each year, states and territories submit their SPP/APR, reporting on implementation of IDEA Part B and describing performance in meeting SPP targets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17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67"/>
            <a:ext cx="10515600" cy="981811"/>
          </a:xfrm>
        </p:spPr>
        <p:txBody>
          <a:bodyPr/>
          <a:lstStyle/>
          <a:p>
            <a:r>
              <a:rPr lang="en-US" dirty="0"/>
              <a:t>SPP/APR Submission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AB449B-74A9-724D-9557-A79004D15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1" y="1947782"/>
            <a:ext cx="8176259" cy="2983982"/>
          </a:xfrm>
          <a:ln w="19050">
            <a:solidFill>
              <a:srgbClr val="23857B"/>
            </a:solidFill>
          </a:ln>
        </p:spPr>
        <p:txBody>
          <a:bodyPr lIns="822960" tIns="694944" rIns="365760" bIns="27432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Many of the </a:t>
            </a:r>
            <a:r>
              <a:rPr lang="en-US" sz="2600" dirty="0" err="1"/>
              <a:t>ED</a:t>
            </a:r>
            <a:r>
              <a:rPr lang="en-US" sz="2600" i="1" dirty="0" err="1"/>
              <a:t>Facts</a:t>
            </a:r>
            <a:r>
              <a:rPr lang="en-US" sz="2600" dirty="0"/>
              <a:t> data files pre-populate the IDEA Part B SPP/APR. States submit their SPP/APR electronically through the APR Tool built on the </a:t>
            </a:r>
            <a:r>
              <a:rPr lang="en-US" sz="2600" dirty="0" err="1"/>
              <a:t>ED</a:t>
            </a:r>
            <a:r>
              <a:rPr lang="en-US" sz="2600" i="1" dirty="0" err="1"/>
              <a:t>Facts</a:t>
            </a:r>
            <a:r>
              <a:rPr lang="en-US" sz="2600" dirty="0"/>
              <a:t> E</a:t>
            </a:r>
            <a:r>
              <a:rPr lang="en-US" sz="2600" i="1" dirty="0"/>
              <a:t>MAPS</a:t>
            </a:r>
            <a:r>
              <a:rPr lang="en-US" sz="2600" dirty="0"/>
              <a:t> platform.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343852-144F-3546-B4E6-4C43D06D7404}"/>
              </a:ext>
            </a:extLst>
          </p:cNvPr>
          <p:cNvSpPr/>
          <p:nvPr/>
        </p:nvSpPr>
        <p:spPr>
          <a:xfrm>
            <a:off x="858521" y="1472683"/>
            <a:ext cx="1173479" cy="1173479"/>
          </a:xfrm>
          <a:prstGeom prst="ellipse">
            <a:avLst/>
          </a:prstGeom>
          <a:solidFill>
            <a:srgbClr val="01579A"/>
          </a:solidFill>
          <a:ln w="73025">
            <a:solidFill>
              <a:srgbClr val="01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3C8029-7CD2-6348-AE55-4A73D3316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106" y="1645782"/>
            <a:ext cx="630309" cy="8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75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0550" y="1345940"/>
            <a:ext cx="8813800" cy="3685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OSEP reviews each indicator in the SPP/APR and offers feedback and an opportunity to clarify or correct the information (typically in April).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5D8E80-3E37-634B-8D0C-30264B37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67"/>
            <a:ext cx="10515600" cy="981811"/>
          </a:xfrm>
        </p:spPr>
        <p:txBody>
          <a:bodyPr/>
          <a:lstStyle/>
          <a:p>
            <a:r>
              <a:rPr lang="en-US" dirty="0"/>
              <a:t>SPP/APR Submission (cont.)</a:t>
            </a:r>
          </a:p>
        </p:txBody>
      </p:sp>
    </p:spTree>
    <p:extLst>
      <p:ext uri="{BB962C8B-B14F-4D97-AF65-F5344CB8AC3E}">
        <p14:creationId xmlns:p14="http://schemas.microsoft.com/office/powerpoint/2010/main" val="80696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AEF50D-A432-DF4A-8B2C-936A2414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67"/>
            <a:ext cx="10515600" cy="981811"/>
          </a:xfrm>
        </p:spPr>
        <p:txBody>
          <a:bodyPr/>
          <a:lstStyle/>
          <a:p>
            <a:r>
              <a:rPr lang="en-US" dirty="0"/>
              <a:t>SPP/APR Submission (cont.)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78378A-A57F-C14B-8822-26751897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947783"/>
            <a:ext cx="8940133" cy="2968992"/>
          </a:xfrm>
          <a:ln w="19050">
            <a:solidFill>
              <a:srgbClr val="F2AD28"/>
            </a:solidFill>
          </a:ln>
        </p:spPr>
        <p:txBody>
          <a:bodyPr lIns="822960" tIns="694944" rIns="365760" bIns="27432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State special education staff may need to collaborate </a:t>
            </a:r>
            <a:br>
              <a:rPr lang="en-US" sz="2600" dirty="0"/>
            </a:br>
            <a:r>
              <a:rPr lang="en-US" sz="2600" dirty="0"/>
              <a:t>with staff from other divisions (e.g., assessment, </a:t>
            </a:r>
            <a:r>
              <a:rPr lang="en-US" sz="2600" dirty="0" err="1"/>
              <a:t>ED</a:t>
            </a:r>
            <a:r>
              <a:rPr lang="en-US" sz="2600" i="1" dirty="0" err="1"/>
              <a:t>Facts</a:t>
            </a:r>
            <a:r>
              <a:rPr lang="en-US" sz="2600" dirty="0"/>
              <a:t> coordinator) to address issues noted during clarification period.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E09B8C-A9BF-DE4D-953B-86E2CE29CFD2}"/>
              </a:ext>
            </a:extLst>
          </p:cNvPr>
          <p:cNvSpPr/>
          <p:nvPr/>
        </p:nvSpPr>
        <p:spPr>
          <a:xfrm>
            <a:off x="858521" y="1472683"/>
            <a:ext cx="1173479" cy="1173479"/>
          </a:xfrm>
          <a:prstGeom prst="ellipse">
            <a:avLst/>
          </a:prstGeom>
          <a:solidFill>
            <a:srgbClr val="01579A"/>
          </a:solidFill>
          <a:ln w="73025">
            <a:solidFill>
              <a:srgbClr val="01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7CBE27-6D95-844C-B9A1-E3147224B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773" y="1734101"/>
            <a:ext cx="650642" cy="6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6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F5D7-8DBA-8D43-9798-D9828311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16"/>
            <a:ext cx="10515600" cy="981811"/>
          </a:xfrm>
        </p:spPr>
        <p:txBody>
          <a:bodyPr/>
          <a:lstStyle/>
          <a:p>
            <a:r>
              <a:rPr lang="en-US" dirty="0"/>
              <a:t>Purpose and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D585-727B-0D42-80EF-98E62D42DC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3648" y="1397335"/>
            <a:ext cx="10551295" cy="40064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States need to submit timely, accurate, and complete assessment data about their students with disabilities to the U.S. Department of Education (ED)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Ensuring that the assessment data they submit is of high-quality can be challenging because other program areas outside of special education, with different priorities and timelines, most often manage and control the data sources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Collaboration and coordination across divisions or offices within state education agencies (SEAs) that support assessment data collection, validation, submission, and reporting is critical to the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28F84-4753-0D4A-894B-3D58A9879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55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24C4BC-17E0-495C-9D77-2C7330D75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E5467FB-CD16-F14E-B84A-B454C228CA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8E90595-1F0F-F945-962C-6FD60C9813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079"/>
            <a:ext cx="7510072" cy="1797051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E9E14B5-2DC7-E447-9F25-ED2BD746A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86741"/>
            <a:ext cx="4407108" cy="233555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C14B545B-0B9B-EB40-924F-5F01589E8A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35855"/>
            <a:ext cx="3672590" cy="23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92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8261" y="1410950"/>
            <a:ext cx="8891040" cy="3685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OSEP evaluates and makes an annual determination for each state and territory under Section 616(d) of IDEA (typically in June).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867F94-994B-9346-87CF-59EBB083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67"/>
            <a:ext cx="10515600" cy="981811"/>
          </a:xfrm>
        </p:spPr>
        <p:txBody>
          <a:bodyPr/>
          <a:lstStyle/>
          <a:p>
            <a:r>
              <a:rPr lang="en-US" dirty="0"/>
              <a:t>SPP/APR Submission (cont.)</a:t>
            </a:r>
          </a:p>
        </p:txBody>
      </p:sp>
    </p:spTree>
    <p:extLst>
      <p:ext uri="{BB962C8B-B14F-4D97-AF65-F5344CB8AC3E}">
        <p14:creationId xmlns:p14="http://schemas.microsoft.com/office/powerpoint/2010/main" val="1300893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67"/>
            <a:ext cx="10515600" cy="981811"/>
          </a:xfrm>
        </p:spPr>
        <p:txBody>
          <a:bodyPr/>
          <a:lstStyle/>
          <a:p>
            <a:r>
              <a:rPr lang="en-US" dirty="0"/>
              <a:t>SPP/APR Submission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AB449B-74A9-724D-9557-A79004D15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1" y="1947782"/>
            <a:ext cx="8176259" cy="2983982"/>
          </a:xfrm>
          <a:ln w="19050">
            <a:solidFill>
              <a:srgbClr val="23857B"/>
            </a:solidFill>
          </a:ln>
        </p:spPr>
        <p:txBody>
          <a:bodyPr lIns="822960" tIns="694944" rIns="365760" bIns="27432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OSEP uses the Results Driven Accountability (RDA) Matrix to make annual determinations. The RDA Matrix consists of a Compliance Matrix and a Results Matrix.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343852-144F-3546-B4E6-4C43D06D7404}"/>
              </a:ext>
            </a:extLst>
          </p:cNvPr>
          <p:cNvSpPr/>
          <p:nvPr/>
        </p:nvSpPr>
        <p:spPr>
          <a:xfrm>
            <a:off x="858521" y="1472683"/>
            <a:ext cx="1173479" cy="1173479"/>
          </a:xfrm>
          <a:prstGeom prst="ellipse">
            <a:avLst/>
          </a:prstGeom>
          <a:solidFill>
            <a:srgbClr val="01579A"/>
          </a:solidFill>
          <a:ln w="73025">
            <a:solidFill>
              <a:srgbClr val="01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3C8029-7CD2-6348-AE55-4A73D3316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106" y="1645782"/>
            <a:ext cx="630309" cy="8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98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24C4BC-17E0-495C-9D77-2C7330D75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E5467FB-CD16-F14E-B84A-B454C228CA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AB85D67-1207-0142-A592-12BA660837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941" y="3132944"/>
            <a:ext cx="7530059" cy="2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39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856"/>
            <a:ext cx="10515600" cy="981811"/>
          </a:xfrm>
        </p:spPr>
        <p:txBody>
          <a:bodyPr/>
          <a:lstStyle/>
          <a:p>
            <a:r>
              <a:rPr lang="en-US" dirty="0"/>
              <a:t>Public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8261" y="1406401"/>
            <a:ext cx="8891040" cy="3685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/>
              <a:t>States make their SPP/ APR publicly available within 120 days of initial submission to OSEP.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9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67"/>
            <a:ext cx="10515600" cy="981811"/>
          </a:xfrm>
        </p:spPr>
        <p:txBody>
          <a:bodyPr/>
          <a:lstStyle/>
          <a:p>
            <a:r>
              <a:rPr lang="en-US" dirty="0"/>
              <a:t>Public Reporting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AB449B-74A9-724D-9557-A79004D15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1" y="1947782"/>
            <a:ext cx="8176259" cy="2564257"/>
          </a:xfrm>
          <a:ln w="19050">
            <a:solidFill>
              <a:srgbClr val="23857B"/>
            </a:solidFill>
          </a:ln>
        </p:spPr>
        <p:txBody>
          <a:bodyPr lIns="822960" tIns="694944" rIns="365760" bIns="27432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See IDEA Data Center website resources for more information on IDEA Section 618 assessment public reporting requirements.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343852-144F-3546-B4E6-4C43D06D7404}"/>
              </a:ext>
            </a:extLst>
          </p:cNvPr>
          <p:cNvSpPr/>
          <p:nvPr/>
        </p:nvSpPr>
        <p:spPr>
          <a:xfrm>
            <a:off x="858521" y="1472683"/>
            <a:ext cx="1173479" cy="1173479"/>
          </a:xfrm>
          <a:prstGeom prst="ellipse">
            <a:avLst/>
          </a:prstGeom>
          <a:solidFill>
            <a:srgbClr val="01579A"/>
          </a:solidFill>
          <a:ln w="73025">
            <a:solidFill>
              <a:srgbClr val="01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3C8029-7CD2-6348-AE55-4A73D3316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106" y="1645782"/>
            <a:ext cx="630309" cy="8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85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920"/>
            <a:ext cx="10515600" cy="981811"/>
          </a:xfrm>
        </p:spPr>
        <p:txBody>
          <a:bodyPr/>
          <a:lstStyle/>
          <a:p>
            <a:r>
              <a:rPr lang="en-US" dirty="0"/>
              <a:t>IDC Assessment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395960"/>
            <a:ext cx="9460044" cy="36854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600" i="1" dirty="0">
                <a:hlinkClick r:id="rId2"/>
              </a:rPr>
              <a:t>Assessment Data Journey: Are We There Yet? </a:t>
            </a:r>
            <a:r>
              <a:rPr lang="en-US" sz="2600" dirty="0"/>
              <a:t>(online infographic)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i="1" dirty="0">
                <a:hlinkClick r:id="rId3"/>
              </a:rPr>
              <a:t>SEA Data Processes Toolkit </a:t>
            </a:r>
            <a:endParaRPr lang="en-US" sz="2600" i="1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618 Data Collection Protocols: Assessment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600" dirty="0"/>
              <a:t>616 SPP/APR Indicator Protocols: Indicator 3.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Your IDC State Liaison is your central point of contact for IDC technical assistance. Find your State Liaison through the </a:t>
            </a:r>
            <a:r>
              <a:rPr lang="en-US" sz="2600" dirty="0">
                <a:hlinkClick r:id="rId4"/>
              </a:rPr>
              <a:t>IDC website</a:t>
            </a:r>
            <a:r>
              <a:rPr lang="en-US" sz="26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08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7856"/>
            <a:ext cx="10515600" cy="981811"/>
          </a:xfrm>
        </p:spPr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955800" y="1825625"/>
            <a:ext cx="9550400" cy="36854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1579A"/>
                </a:solidFill>
              </a:rPr>
              <a:t>Visit the IDC website </a:t>
            </a:r>
            <a:r>
              <a:rPr lang="en-US" dirty="0">
                <a:solidFill>
                  <a:srgbClr val="0D466E"/>
                </a:solidFill>
              </a:rPr>
              <a:t/>
            </a:r>
            <a:br>
              <a:rPr lang="en-US" dirty="0">
                <a:solidFill>
                  <a:srgbClr val="0D466E"/>
                </a:solidFill>
              </a:rPr>
            </a:br>
            <a:r>
              <a:rPr lang="en-US" dirty="0">
                <a:solidFill>
                  <a:srgbClr val="0D466E"/>
                </a:solidFill>
                <a:hlinkClick r:id="rId2" tooltip="IDEA data center"/>
              </a:rPr>
              <a:t>http://ideadata.org/</a:t>
            </a:r>
            <a:endParaRPr lang="en-US" dirty="0">
              <a:solidFill>
                <a:srgbClr val="0D466E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b="1" dirty="0">
                <a:solidFill>
                  <a:srgbClr val="01579A"/>
                </a:solidFill>
              </a:rPr>
              <a:t>Follow us on Twitter</a:t>
            </a:r>
            <a:r>
              <a:rPr lang="en-US" dirty="0">
                <a:solidFill>
                  <a:srgbClr val="0D466E"/>
                </a:solidFill>
              </a:rPr>
              <a:t/>
            </a:r>
            <a:br>
              <a:rPr lang="en-US" dirty="0">
                <a:solidFill>
                  <a:srgbClr val="0D466E"/>
                </a:solidFill>
              </a:rPr>
            </a:br>
            <a:r>
              <a:rPr lang="en-US" dirty="0">
                <a:solidFill>
                  <a:srgbClr val="0D466E"/>
                </a:solidFill>
                <a:hlinkClick r:id="rId3" tooltip="https://twitter.com/ideadatacenter"/>
              </a:rPr>
              <a:t>https://twitter.com/ideadatacenter</a:t>
            </a:r>
            <a:endParaRPr lang="en-US" dirty="0">
              <a:solidFill>
                <a:srgbClr val="0D466E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b="1" dirty="0">
                <a:solidFill>
                  <a:srgbClr val="01579A"/>
                </a:solidFill>
              </a:rPr>
              <a:t>Follow us on LinkedIn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rgbClr val="0D466E"/>
                </a:solidFill>
                <a:hlinkClick r:id="rId4"/>
              </a:rPr>
              <a:t>http://www.linkedin.com/company/idea-data-center</a:t>
            </a:r>
            <a:r>
              <a:rPr lang="en-US" u="sng" dirty="0">
                <a:solidFill>
                  <a:srgbClr val="0D466E"/>
                </a:solidFill>
              </a:rPr>
              <a:t> </a:t>
            </a:r>
            <a:endParaRPr lang="en-US" dirty="0">
              <a:solidFill>
                <a:srgbClr val="0D466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03" y="1891598"/>
            <a:ext cx="810449" cy="570838"/>
          </a:xfrm>
          <a:prstGeom prst="rect">
            <a:avLst/>
          </a:prstGeom>
        </p:spPr>
      </p:pic>
      <p:pic>
        <p:nvPicPr>
          <p:cNvPr id="6" name="Picture 5" descr="Twitter logo.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603" y="3140828"/>
            <a:ext cx="390242" cy="317264"/>
          </a:xfrm>
          <a:prstGeom prst="rect">
            <a:avLst/>
          </a:prstGeom>
        </p:spPr>
      </p:pic>
      <p:pic>
        <p:nvPicPr>
          <p:cNvPr id="7" name="Picture 6" descr="LinkedIn logo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003" y="4287518"/>
            <a:ext cx="411480" cy="3113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37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BB07734-4B38-5B4A-A6A1-26BEB9545169}"/>
              </a:ext>
            </a:extLst>
          </p:cNvPr>
          <p:cNvSpPr txBox="1">
            <a:spLocks/>
          </p:cNvSpPr>
          <p:nvPr/>
        </p:nvSpPr>
        <p:spPr>
          <a:xfrm>
            <a:off x="11727116" y="6204990"/>
            <a:ext cx="426267" cy="507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591CA-5CCE-2347-919F-ADE8113BB43B}" type="slidenum">
              <a:rPr lang="en-US" sz="1200" smtClean="0">
                <a:solidFill>
                  <a:srgbClr val="005899"/>
                </a:solidFill>
              </a:rPr>
              <a:pPr/>
              <a:t>48</a:t>
            </a:fld>
            <a:endParaRPr lang="en-US" sz="1200" dirty="0">
              <a:solidFill>
                <a:srgbClr val="005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5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It’s Time to Take the Assessment Data Journey!</a:t>
            </a:r>
          </a:p>
        </p:txBody>
      </p:sp>
    </p:spTree>
    <p:extLst>
      <p:ext uri="{BB962C8B-B14F-4D97-AF65-F5344CB8AC3E}">
        <p14:creationId xmlns:p14="http://schemas.microsoft.com/office/powerpoint/2010/main" val="368996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54369331-6277-C44C-95F9-142DA42D2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757" y="0"/>
            <a:ext cx="5931243" cy="57748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B425-002A-AA49-8534-0870C3971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168"/>
            <a:ext cx="4743044" cy="4287503"/>
          </a:xfrm>
        </p:spPr>
        <p:txBody>
          <a:bodyPr lIns="0" tIns="0" rIns="0" bIns="0">
            <a:noAutofit/>
          </a:bodyPr>
          <a:lstStyle/>
          <a:p>
            <a:pPr marL="0" lvl="1" indent="0">
              <a:lnSpc>
                <a:spcPct val="100000"/>
              </a:lnSpc>
              <a:buNone/>
            </a:pPr>
            <a:r>
              <a:rPr lang="en-US" sz="2600" dirty="0"/>
              <a:t>Data for Part B Indicator 3 follow a long and complicated road that begins when a student is registered as a test taker in a state assessment system and ends with public reporting of the data via the State Performance Plan/Annual Performance Report (SPP/APR).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600" dirty="0"/>
          </a:p>
          <a:p>
            <a:pPr marL="0" lvl="1" indent="0">
              <a:lnSpc>
                <a:spcPct val="100000"/>
              </a:lnSpc>
              <a:buNone/>
            </a:pPr>
            <a:endParaRPr lang="en-US" sz="26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52AF8E6-A493-D344-9338-62A040922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5565A-A5AD-2442-884A-CB18BB8A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38" y="82117"/>
            <a:ext cx="10515600" cy="981811"/>
          </a:xfrm>
        </p:spPr>
        <p:txBody>
          <a:bodyPr lIns="0" tIns="0" rIns="0" bIns="0">
            <a:normAutofit/>
          </a:bodyPr>
          <a:lstStyle/>
          <a:p>
            <a:r>
              <a:rPr lang="en-US" dirty="0"/>
              <a:t>The Assessment Data Journey</a:t>
            </a:r>
          </a:p>
        </p:txBody>
      </p:sp>
    </p:spTree>
    <p:extLst>
      <p:ext uri="{BB962C8B-B14F-4D97-AF65-F5344CB8AC3E}">
        <p14:creationId xmlns:p14="http://schemas.microsoft.com/office/powerpoint/2010/main" val="174443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65" y="121026"/>
            <a:ext cx="10355262" cy="981811"/>
          </a:xfrm>
        </p:spPr>
        <p:txBody>
          <a:bodyPr/>
          <a:lstStyle/>
          <a:p>
            <a:r>
              <a:rPr lang="en-US" dirty="0"/>
              <a:t>The Assessment Data Journey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5871" y="1414580"/>
            <a:ext cx="8762150" cy="36854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Part B Indicator 3 data collection requires involvement from multiple state agency staff and others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Special education staff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Assessment staff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ED</a:t>
            </a:r>
            <a:r>
              <a:rPr lang="en-US" sz="2600" i="1" dirty="0"/>
              <a:t>Facts </a:t>
            </a:r>
            <a:r>
              <a:rPr lang="en-US" sz="2600" dirty="0"/>
              <a:t>coordinator and submitter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Assessment vendors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Others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6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65" y="121026"/>
            <a:ext cx="10515600" cy="981811"/>
          </a:xfrm>
        </p:spPr>
        <p:txBody>
          <a:bodyPr/>
          <a:lstStyle/>
          <a:p>
            <a:r>
              <a:rPr lang="en-US" dirty="0"/>
              <a:t>The Assessment Data Journey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4440" y="1369610"/>
            <a:ext cx="10314504" cy="36854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It is critical that everyone on the assessment data journey has a clear understanding of the process by which the state collects, validates, submits, and reports data for Part B Indicator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591CA-5CCE-2347-919F-ADE8113BB43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0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A3323EF-465E-714E-A6F3-108B66939C19}"/>
              </a:ext>
            </a:extLst>
          </p:cNvPr>
          <p:cNvSpPr txBox="1">
            <a:spLocks/>
          </p:cNvSpPr>
          <p:nvPr/>
        </p:nvSpPr>
        <p:spPr>
          <a:xfrm>
            <a:off x="11549833" y="6102351"/>
            <a:ext cx="426267" cy="507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591CA-5CCE-2347-919F-ADE8113BB43B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28" y="1439961"/>
            <a:ext cx="5222121" cy="4750787"/>
          </a:xfrm>
        </p:spPr>
        <p:txBody>
          <a:bodyPr>
            <a:noAutofit/>
          </a:bodyPr>
          <a:lstStyle/>
          <a:p>
            <a:r>
              <a:rPr lang="en-US" sz="2600" dirty="0"/>
              <a:t>Follow along the Part B Indicator 3 roadway for general information about the process and note a variety of road signs that provide valuable insights about the road to high-quality assessment data.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67A290-A6EE-1943-9ABE-43421BF550C6}"/>
              </a:ext>
            </a:extLst>
          </p:cNvPr>
          <p:cNvSpPr/>
          <p:nvPr/>
        </p:nvSpPr>
        <p:spPr>
          <a:xfrm>
            <a:off x="848594" y="1460608"/>
            <a:ext cx="45719" cy="2019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89E21F-15AE-F746-994D-B386318754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7"/>
          <a:stretch/>
        </p:blipFill>
        <p:spPr>
          <a:xfrm>
            <a:off x="6868542" y="1490588"/>
            <a:ext cx="3106829" cy="39577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52537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c-template-v191021" id="{217263BD-82E5-CB48-94C3-AF08C6D83209}" vid="{C4D47199-52C5-3D41-B1F2-B1E969FD3D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idc-template-v191021</Template>
  <TotalTime>11954</TotalTime>
  <Words>1532</Words>
  <Application>Microsoft Office PowerPoint</Application>
  <PresentationFormat>Widescreen</PresentationFormat>
  <Paragraphs>145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Courier New</vt:lpstr>
      <vt:lpstr>Garamond</vt:lpstr>
      <vt:lpstr>Lato</vt:lpstr>
      <vt:lpstr>Myriad Pro</vt:lpstr>
      <vt:lpstr>Myriad Pro Semibold</vt:lpstr>
      <vt:lpstr>Times New Roman</vt:lpstr>
      <vt:lpstr>Wingdings</vt:lpstr>
      <vt:lpstr>Office Theme</vt:lpstr>
      <vt:lpstr>The Assessment Data Journey: Are We There Yet?</vt:lpstr>
      <vt:lpstr>What Is the Assessment Data Journey: Are We There Yet?</vt:lpstr>
      <vt:lpstr>What Is the Assessment Data Journey: Are We There Yet? (cont.)</vt:lpstr>
      <vt:lpstr>Purpose and Context</vt:lpstr>
      <vt:lpstr>PowerPoint Presentation</vt:lpstr>
      <vt:lpstr>The Assessment Data Journey</vt:lpstr>
      <vt:lpstr>The Assessment Data Journey (cont.)</vt:lpstr>
      <vt:lpstr>The Assessment Data Journey (cont.)</vt:lpstr>
      <vt:lpstr>Follow along the Part B Indicator 3 roadway for general information about the process and note a variety of road signs that provide valuable insights about the road to high-quality assessment data.</vt:lpstr>
      <vt:lpstr>Part B Indicator 3 Roadway Signs</vt:lpstr>
      <vt:lpstr>PowerPoint Presentation</vt:lpstr>
      <vt:lpstr>Preparation of Data Files for Assessment Administration</vt:lpstr>
      <vt:lpstr>PowerPoint Presentation</vt:lpstr>
      <vt:lpstr>Preparation of Data Files for Assessment Administration (cont.)</vt:lpstr>
      <vt:lpstr>PowerPoint Presentation</vt:lpstr>
      <vt:lpstr>Administration of Assessment</vt:lpstr>
      <vt:lpstr>Administration of Assessment (cont.)</vt:lpstr>
      <vt:lpstr>PowerPoint Presentation</vt:lpstr>
      <vt:lpstr>Validation of Assessment Data</vt:lpstr>
      <vt:lpstr>PowerPoint Presentation</vt:lpstr>
      <vt:lpstr>Validation of Assessment Data (cont.)</vt:lpstr>
      <vt:lpstr>PowerPoint Presentation</vt:lpstr>
      <vt:lpstr>Validation of Assessment Data (cont.)</vt:lpstr>
      <vt:lpstr>Validation of Assessment Data (cont.)</vt:lpstr>
      <vt:lpstr>PowerPoint Presentation</vt:lpstr>
      <vt:lpstr>EDFacts Federal Data Submission</vt:lpstr>
      <vt:lpstr>EDFacts Federal Data Submission (cont.)</vt:lpstr>
      <vt:lpstr>EDFacts Federal Data Submission (cont.)</vt:lpstr>
      <vt:lpstr>PowerPoint Presentation</vt:lpstr>
      <vt:lpstr>EDFacts Federal Data Submission (cont.)</vt:lpstr>
      <vt:lpstr>EDFacts Federal Data Submission (cont.)</vt:lpstr>
      <vt:lpstr>PowerPoint Presentation</vt:lpstr>
      <vt:lpstr>EDFacts Federal Data Submission (cont.)</vt:lpstr>
      <vt:lpstr>EDFacts Federal Data Submission (cont.)</vt:lpstr>
      <vt:lpstr>PowerPoint Presentation</vt:lpstr>
      <vt:lpstr>SPP/APR Submission</vt:lpstr>
      <vt:lpstr>SPP/APR Submission (cont.)</vt:lpstr>
      <vt:lpstr>SPP/APR Submission (cont.)</vt:lpstr>
      <vt:lpstr>SPP/APR Submission (cont.)</vt:lpstr>
      <vt:lpstr>PowerPoint Presentation</vt:lpstr>
      <vt:lpstr>SPP/APR Submission (cont.)</vt:lpstr>
      <vt:lpstr>SPP/APR Submission (cont.)</vt:lpstr>
      <vt:lpstr>PowerPoint Presentation</vt:lpstr>
      <vt:lpstr>Public Reporting</vt:lpstr>
      <vt:lpstr>Public Reporting (cont.)</vt:lpstr>
      <vt:lpstr>IDC Assessment Resources</vt:lpstr>
      <vt:lpstr>For More Information</vt:lpstr>
      <vt:lpstr>PowerPoint Presentation</vt:lpstr>
    </vt:vector>
  </TitlesOfParts>
  <Company>Westat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Gallagher</dc:creator>
  <cp:lastModifiedBy>Vanessa Ofori</cp:lastModifiedBy>
  <cp:revision>396</cp:revision>
  <dcterms:created xsi:type="dcterms:W3CDTF">2019-10-21T15:49:36Z</dcterms:created>
  <dcterms:modified xsi:type="dcterms:W3CDTF">2020-10-30T15:04:53Z</dcterms:modified>
</cp:coreProperties>
</file>